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3" r:id="rId2"/>
    <p:sldId id="285" r:id="rId3"/>
    <p:sldId id="325" r:id="rId4"/>
    <p:sldId id="286" r:id="rId5"/>
    <p:sldId id="287" r:id="rId6"/>
    <p:sldId id="288" r:id="rId7"/>
    <p:sldId id="289" r:id="rId8"/>
    <p:sldId id="290" r:id="rId9"/>
    <p:sldId id="291" r:id="rId10"/>
    <p:sldId id="292" r:id="rId11"/>
    <p:sldId id="29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329" r:id="rId30"/>
    <p:sldId id="330" r:id="rId31"/>
    <p:sldId id="331" r:id="rId32"/>
    <p:sldId id="332" r:id="rId33"/>
    <p:sldId id="344" r:id="rId34"/>
    <p:sldId id="333" r:id="rId35"/>
    <p:sldId id="334" r:id="rId36"/>
    <p:sldId id="335" r:id="rId37"/>
    <p:sldId id="336" r:id="rId38"/>
    <p:sldId id="337" r:id="rId39"/>
    <p:sldId id="338" r:id="rId40"/>
    <p:sldId id="339" r:id="rId41"/>
    <p:sldId id="340" r:id="rId42"/>
    <p:sldId id="260" r:id="rId43"/>
    <p:sldId id="341" r:id="rId44"/>
    <p:sldId id="342" r:id="rId45"/>
    <p:sldId id="348" r:id="rId46"/>
    <p:sldId id="262" r:id="rId4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04" autoAdjust="0"/>
  </p:normalViewPr>
  <p:slideViewPr>
    <p:cSldViewPr snapToGrid="0">
      <p:cViewPr varScale="1">
        <p:scale>
          <a:sx n="106" d="100"/>
          <a:sy n="106" d="100"/>
        </p:scale>
        <p:origin x="73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88693-F934-4D22-B58F-BD3ECAC5BC4A}" type="datetimeFigureOut">
              <a:rPr lang="tr-TR" smtClean="0"/>
              <a:t>20.05.2025</a:t>
            </a:fld>
            <a:endParaRPr lang="tr-TR" dirty="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24B8D-F35A-4CBC-A12C-A6AD883BFE60}" type="slidenum">
              <a:rPr lang="tr-TR" smtClean="0"/>
              <a:t>‹#›</a:t>
            </a:fld>
            <a:endParaRPr lang="tr-TR" dirty="0"/>
          </a:p>
        </p:txBody>
      </p:sp>
    </p:spTree>
    <p:extLst>
      <p:ext uri="{BB962C8B-B14F-4D97-AF65-F5344CB8AC3E}">
        <p14:creationId xmlns:p14="http://schemas.microsoft.com/office/powerpoint/2010/main" val="178082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Lisans düzeyinde bitirme tezi konusuna bakılacak. (var mı yok mu?) 2,3,4  için kümülatif-yıllık ayrımına bakılacak.</a:t>
            </a:r>
            <a:endParaRPr lang="tr-TR" dirty="0"/>
          </a:p>
        </p:txBody>
      </p:sp>
      <p:sp>
        <p:nvSpPr>
          <p:cNvPr id="4" name="Slayt Numarası Yer Tutucusu 3"/>
          <p:cNvSpPr>
            <a:spLocks noGrp="1"/>
          </p:cNvSpPr>
          <p:nvPr>
            <p:ph type="sldNum" sz="quarter" idx="5"/>
          </p:nvPr>
        </p:nvSpPr>
        <p:spPr/>
        <p:txBody>
          <a:bodyPr/>
          <a:lstStyle/>
          <a:p>
            <a:fld id="{71E24B8D-F35A-4CBC-A12C-A6AD883BFE60}" type="slidenum">
              <a:rPr lang="tr-TR" smtClean="0"/>
              <a:t>9</a:t>
            </a:fld>
            <a:endParaRPr lang="tr-TR" dirty="0"/>
          </a:p>
        </p:txBody>
      </p:sp>
    </p:spTree>
    <p:extLst>
      <p:ext uri="{BB962C8B-B14F-4D97-AF65-F5344CB8AC3E}">
        <p14:creationId xmlns:p14="http://schemas.microsoft.com/office/powerpoint/2010/main" val="1752138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Proje ne tanımına neler girmesi gerekiyor? </a:t>
            </a:r>
            <a:r>
              <a:rPr lang="tr-TR"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Lisans düzeyinde bitirme tezi konusuna bakılacak. (var mı yok mu?) 2,3,4  için kümülatif-yıllık ayrımına bakılacak.</a:t>
            </a:r>
            <a:endParaRPr lang="tr-TR" dirty="0"/>
          </a:p>
        </p:txBody>
      </p:sp>
      <p:sp>
        <p:nvSpPr>
          <p:cNvPr id="4" name="Slayt Numarası Yer Tutucusu 3"/>
          <p:cNvSpPr>
            <a:spLocks noGrp="1"/>
          </p:cNvSpPr>
          <p:nvPr>
            <p:ph type="sldNum" sz="quarter" idx="5"/>
          </p:nvPr>
        </p:nvSpPr>
        <p:spPr/>
        <p:txBody>
          <a:bodyPr/>
          <a:lstStyle/>
          <a:p>
            <a:fld id="{71E24B8D-F35A-4CBC-A12C-A6AD883BFE60}" type="slidenum">
              <a:rPr lang="tr-TR" smtClean="0"/>
              <a:t>10</a:t>
            </a:fld>
            <a:endParaRPr lang="tr-TR" dirty="0"/>
          </a:p>
        </p:txBody>
      </p:sp>
    </p:spTree>
    <p:extLst>
      <p:ext uri="{BB962C8B-B14F-4D97-AF65-F5344CB8AC3E}">
        <p14:creationId xmlns:p14="http://schemas.microsoft.com/office/powerpoint/2010/main" val="1669034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Proje-yayın vb. akademik çalışmaların kaydedildiği ve izlenebildiği, mükerrer veri girişi yapılmasına gerek duyulmaksızın veri sağlayabilen bir sistem edinme-geliştirme-kullanıma alma çalışmaları sürdürülmektedir.</a:t>
            </a:r>
          </a:p>
        </p:txBody>
      </p:sp>
      <p:sp>
        <p:nvSpPr>
          <p:cNvPr id="4" name="Slayt Numarası Yer Tutucusu 3"/>
          <p:cNvSpPr>
            <a:spLocks noGrp="1"/>
          </p:cNvSpPr>
          <p:nvPr>
            <p:ph type="sldNum" sz="quarter" idx="5"/>
          </p:nvPr>
        </p:nvSpPr>
        <p:spPr/>
        <p:txBody>
          <a:bodyPr/>
          <a:lstStyle/>
          <a:p>
            <a:fld id="{71E24B8D-F35A-4CBC-A12C-A6AD883BFE60}" type="slidenum">
              <a:rPr lang="tr-TR" smtClean="0"/>
              <a:t>18</a:t>
            </a:fld>
            <a:endParaRPr lang="tr-TR" dirty="0"/>
          </a:p>
        </p:txBody>
      </p:sp>
    </p:spTree>
    <p:extLst>
      <p:ext uri="{BB962C8B-B14F-4D97-AF65-F5344CB8AC3E}">
        <p14:creationId xmlns:p14="http://schemas.microsoft.com/office/powerpoint/2010/main" val="1353303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rPr>
              <a:t>Tanıtım faaliyetlerinin tanımına bakılacak.</a:t>
            </a:r>
            <a:endParaRPr lang="tr-TR" dirty="0"/>
          </a:p>
        </p:txBody>
      </p:sp>
      <p:sp>
        <p:nvSpPr>
          <p:cNvPr id="4" name="Slayt Numarası Yer Tutucusu 3"/>
          <p:cNvSpPr>
            <a:spLocks noGrp="1"/>
          </p:cNvSpPr>
          <p:nvPr>
            <p:ph type="sldNum" sz="quarter" idx="5"/>
          </p:nvPr>
        </p:nvSpPr>
        <p:spPr/>
        <p:txBody>
          <a:bodyPr/>
          <a:lstStyle/>
          <a:p>
            <a:fld id="{71E24B8D-F35A-4CBC-A12C-A6AD883BFE60}" type="slidenum">
              <a:rPr lang="tr-TR" smtClean="0"/>
              <a:t>31</a:t>
            </a:fld>
            <a:endParaRPr lang="tr-TR" dirty="0"/>
          </a:p>
        </p:txBody>
      </p:sp>
    </p:spTree>
    <p:extLst>
      <p:ext uri="{BB962C8B-B14F-4D97-AF65-F5344CB8AC3E}">
        <p14:creationId xmlns:p14="http://schemas.microsoft.com/office/powerpoint/2010/main" val="1901634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rPr>
              <a:t>Tanıtım faaliyetlerinin tanımına bakılacak.</a:t>
            </a:r>
            <a:endParaRPr lang="tr-TR" dirty="0"/>
          </a:p>
        </p:txBody>
      </p:sp>
      <p:sp>
        <p:nvSpPr>
          <p:cNvPr id="4" name="Slayt Numarası Yer Tutucusu 3"/>
          <p:cNvSpPr>
            <a:spLocks noGrp="1"/>
          </p:cNvSpPr>
          <p:nvPr>
            <p:ph type="sldNum" sz="quarter" idx="5"/>
          </p:nvPr>
        </p:nvSpPr>
        <p:spPr/>
        <p:txBody>
          <a:bodyPr/>
          <a:lstStyle/>
          <a:p>
            <a:fld id="{71E24B8D-F35A-4CBC-A12C-A6AD883BFE60}" type="slidenum">
              <a:rPr lang="tr-TR" smtClean="0"/>
              <a:t>32</a:t>
            </a:fld>
            <a:endParaRPr lang="tr-TR" dirty="0"/>
          </a:p>
        </p:txBody>
      </p:sp>
    </p:spTree>
    <p:extLst>
      <p:ext uri="{BB962C8B-B14F-4D97-AF65-F5344CB8AC3E}">
        <p14:creationId xmlns:p14="http://schemas.microsoft.com/office/powerpoint/2010/main" val="2610069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4.4.1 için gözden geçirme yapılmalı. Ders havuzu ve ilişkilendirme çalışması yapılacak.</a:t>
            </a:r>
          </a:p>
        </p:txBody>
      </p:sp>
      <p:sp>
        <p:nvSpPr>
          <p:cNvPr id="4" name="Slayt Numarası Yer Tutucusu 3"/>
          <p:cNvSpPr>
            <a:spLocks noGrp="1"/>
          </p:cNvSpPr>
          <p:nvPr>
            <p:ph type="sldNum" sz="quarter" idx="5"/>
          </p:nvPr>
        </p:nvSpPr>
        <p:spPr/>
        <p:txBody>
          <a:bodyPr/>
          <a:lstStyle/>
          <a:p>
            <a:fld id="{71E24B8D-F35A-4CBC-A12C-A6AD883BFE60}" type="slidenum">
              <a:rPr lang="tr-TR" smtClean="0"/>
              <a:t>39</a:t>
            </a:fld>
            <a:endParaRPr lang="tr-TR" dirty="0"/>
          </a:p>
        </p:txBody>
      </p:sp>
    </p:spTree>
    <p:extLst>
      <p:ext uri="{BB962C8B-B14F-4D97-AF65-F5344CB8AC3E}">
        <p14:creationId xmlns:p14="http://schemas.microsoft.com/office/powerpoint/2010/main" val="27630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89A72971-7631-499C-B06B-121A70E48B9D}" type="datetimeFigureOut">
              <a:rPr lang="tr-TR" smtClean="0"/>
              <a:t>20.05.2025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6F016E3B-54A6-41E0-8071-02B5AD24C0BA}" type="slidenum">
              <a:rPr lang="tr-TR" smtClean="0"/>
              <a:t>‹#›</a:t>
            </a:fld>
            <a:endParaRPr lang="tr-TR" dirty="0"/>
          </a:p>
        </p:txBody>
      </p:sp>
    </p:spTree>
    <p:extLst>
      <p:ext uri="{BB962C8B-B14F-4D97-AF65-F5344CB8AC3E}">
        <p14:creationId xmlns:p14="http://schemas.microsoft.com/office/powerpoint/2010/main" val="188435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9A72971-7631-499C-B06B-121A70E48B9D}" type="datetimeFigureOut">
              <a:rPr lang="tr-TR" smtClean="0"/>
              <a:t>20.05.2025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6F016E3B-54A6-41E0-8071-02B5AD24C0BA}" type="slidenum">
              <a:rPr lang="tr-TR" smtClean="0"/>
              <a:t>‹#›</a:t>
            </a:fld>
            <a:endParaRPr lang="tr-TR" dirty="0"/>
          </a:p>
        </p:txBody>
      </p:sp>
    </p:spTree>
    <p:extLst>
      <p:ext uri="{BB962C8B-B14F-4D97-AF65-F5344CB8AC3E}">
        <p14:creationId xmlns:p14="http://schemas.microsoft.com/office/powerpoint/2010/main" val="106305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9A72971-7631-499C-B06B-121A70E48B9D}" type="datetimeFigureOut">
              <a:rPr lang="tr-TR" smtClean="0"/>
              <a:t>20.05.2025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6F016E3B-54A6-41E0-8071-02B5AD24C0BA}" type="slidenum">
              <a:rPr lang="tr-TR" smtClean="0"/>
              <a:t>‹#›</a:t>
            </a:fld>
            <a:endParaRPr lang="tr-TR" dirty="0"/>
          </a:p>
        </p:txBody>
      </p:sp>
    </p:spTree>
    <p:extLst>
      <p:ext uri="{BB962C8B-B14F-4D97-AF65-F5344CB8AC3E}">
        <p14:creationId xmlns:p14="http://schemas.microsoft.com/office/powerpoint/2010/main" val="66911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9A72971-7631-499C-B06B-121A70E48B9D}" type="datetimeFigureOut">
              <a:rPr lang="tr-TR" smtClean="0"/>
              <a:t>20.05.2025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6F016E3B-54A6-41E0-8071-02B5AD24C0BA}" type="slidenum">
              <a:rPr lang="tr-TR" smtClean="0"/>
              <a:t>‹#›</a:t>
            </a:fld>
            <a:endParaRPr lang="tr-TR" dirty="0"/>
          </a:p>
        </p:txBody>
      </p:sp>
    </p:spTree>
    <p:extLst>
      <p:ext uri="{BB962C8B-B14F-4D97-AF65-F5344CB8AC3E}">
        <p14:creationId xmlns:p14="http://schemas.microsoft.com/office/powerpoint/2010/main" val="1637262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89A72971-7631-499C-B06B-121A70E48B9D}" type="datetimeFigureOut">
              <a:rPr lang="tr-TR" smtClean="0"/>
              <a:t>20.05.2025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6F016E3B-54A6-41E0-8071-02B5AD24C0BA}" type="slidenum">
              <a:rPr lang="tr-TR" smtClean="0"/>
              <a:t>‹#›</a:t>
            </a:fld>
            <a:endParaRPr lang="tr-TR" dirty="0"/>
          </a:p>
        </p:txBody>
      </p:sp>
    </p:spTree>
    <p:extLst>
      <p:ext uri="{BB962C8B-B14F-4D97-AF65-F5344CB8AC3E}">
        <p14:creationId xmlns:p14="http://schemas.microsoft.com/office/powerpoint/2010/main" val="408233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9A72971-7631-499C-B06B-121A70E48B9D}" type="datetimeFigureOut">
              <a:rPr lang="tr-TR" smtClean="0"/>
              <a:t>20.05.2025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6F016E3B-54A6-41E0-8071-02B5AD24C0BA}" type="slidenum">
              <a:rPr lang="tr-TR" smtClean="0"/>
              <a:t>‹#›</a:t>
            </a:fld>
            <a:endParaRPr lang="tr-TR" dirty="0"/>
          </a:p>
        </p:txBody>
      </p:sp>
    </p:spTree>
    <p:extLst>
      <p:ext uri="{BB962C8B-B14F-4D97-AF65-F5344CB8AC3E}">
        <p14:creationId xmlns:p14="http://schemas.microsoft.com/office/powerpoint/2010/main" val="22545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9A72971-7631-499C-B06B-121A70E48B9D}" type="datetimeFigureOut">
              <a:rPr lang="tr-TR" smtClean="0"/>
              <a:t>20.05.2025</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6F016E3B-54A6-41E0-8071-02B5AD24C0BA}" type="slidenum">
              <a:rPr lang="tr-TR" smtClean="0"/>
              <a:t>‹#›</a:t>
            </a:fld>
            <a:endParaRPr lang="tr-TR" dirty="0"/>
          </a:p>
        </p:txBody>
      </p:sp>
    </p:spTree>
    <p:extLst>
      <p:ext uri="{BB962C8B-B14F-4D97-AF65-F5344CB8AC3E}">
        <p14:creationId xmlns:p14="http://schemas.microsoft.com/office/powerpoint/2010/main" val="581278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9A72971-7631-499C-B06B-121A70E48B9D}" type="datetimeFigureOut">
              <a:rPr lang="tr-TR" smtClean="0"/>
              <a:t>20.05.2025</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6F016E3B-54A6-41E0-8071-02B5AD24C0BA}" type="slidenum">
              <a:rPr lang="tr-TR" smtClean="0"/>
              <a:t>‹#›</a:t>
            </a:fld>
            <a:endParaRPr lang="tr-TR" dirty="0"/>
          </a:p>
        </p:txBody>
      </p:sp>
    </p:spTree>
    <p:extLst>
      <p:ext uri="{BB962C8B-B14F-4D97-AF65-F5344CB8AC3E}">
        <p14:creationId xmlns:p14="http://schemas.microsoft.com/office/powerpoint/2010/main" val="56238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9A72971-7631-499C-B06B-121A70E48B9D}" type="datetimeFigureOut">
              <a:rPr lang="tr-TR" smtClean="0"/>
              <a:t>20.05.2025</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6F016E3B-54A6-41E0-8071-02B5AD24C0BA}" type="slidenum">
              <a:rPr lang="tr-TR" smtClean="0"/>
              <a:t>‹#›</a:t>
            </a:fld>
            <a:endParaRPr lang="tr-TR" dirty="0"/>
          </a:p>
        </p:txBody>
      </p:sp>
    </p:spTree>
    <p:extLst>
      <p:ext uri="{BB962C8B-B14F-4D97-AF65-F5344CB8AC3E}">
        <p14:creationId xmlns:p14="http://schemas.microsoft.com/office/powerpoint/2010/main" val="335831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89A72971-7631-499C-B06B-121A70E48B9D}" type="datetimeFigureOut">
              <a:rPr lang="tr-TR" smtClean="0"/>
              <a:t>20.05.2025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6F016E3B-54A6-41E0-8071-02B5AD24C0BA}" type="slidenum">
              <a:rPr lang="tr-TR" smtClean="0"/>
              <a:t>‹#›</a:t>
            </a:fld>
            <a:endParaRPr lang="tr-TR" dirty="0"/>
          </a:p>
        </p:txBody>
      </p:sp>
    </p:spTree>
    <p:extLst>
      <p:ext uri="{BB962C8B-B14F-4D97-AF65-F5344CB8AC3E}">
        <p14:creationId xmlns:p14="http://schemas.microsoft.com/office/powerpoint/2010/main" val="330445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89A72971-7631-499C-B06B-121A70E48B9D}" type="datetimeFigureOut">
              <a:rPr lang="tr-TR" smtClean="0"/>
              <a:t>20.05.2025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6F016E3B-54A6-41E0-8071-02B5AD24C0BA}" type="slidenum">
              <a:rPr lang="tr-TR" smtClean="0"/>
              <a:t>‹#›</a:t>
            </a:fld>
            <a:endParaRPr lang="tr-TR" dirty="0"/>
          </a:p>
        </p:txBody>
      </p:sp>
    </p:spTree>
    <p:extLst>
      <p:ext uri="{BB962C8B-B14F-4D97-AF65-F5344CB8AC3E}">
        <p14:creationId xmlns:p14="http://schemas.microsoft.com/office/powerpoint/2010/main" val="2102601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72971-7631-499C-B06B-121A70E48B9D}" type="datetimeFigureOut">
              <a:rPr lang="tr-TR" smtClean="0"/>
              <a:t>20.05.2025</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16E3B-54A6-41E0-8071-02B5AD24C0BA}" type="slidenum">
              <a:rPr lang="tr-TR" smtClean="0"/>
              <a:t>‹#›</a:t>
            </a:fld>
            <a:endParaRPr lang="tr-TR" dirty="0"/>
          </a:p>
        </p:txBody>
      </p:sp>
    </p:spTree>
    <p:extLst>
      <p:ext uri="{BB962C8B-B14F-4D97-AF65-F5344CB8AC3E}">
        <p14:creationId xmlns:p14="http://schemas.microsoft.com/office/powerpoint/2010/main" val="2330414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strateji.tarsus.edu.tr/tr/page/2024-yuksekogretim-verileri/11723"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1134814" y="3140124"/>
            <a:ext cx="9563449" cy="954107"/>
          </a:xfrm>
          <a:prstGeom prst="rect">
            <a:avLst/>
          </a:prstGeom>
          <a:noFill/>
        </p:spPr>
        <p:txBody>
          <a:bodyPr wrap="square" rtlCol="0">
            <a:spAutoFit/>
          </a:bodyPr>
          <a:lstStyle/>
          <a:p>
            <a:pPr algn="ctr"/>
            <a:r>
              <a:rPr lang="tr-TR" sz="2800" b="1" dirty="0">
                <a:solidFill>
                  <a:srgbClr val="192E5A"/>
                </a:solidFill>
              </a:rPr>
              <a:t>TARSUS ÜNİVERSİTESİ</a:t>
            </a:r>
            <a:br>
              <a:rPr lang="tr-TR" sz="2800" dirty="0"/>
            </a:br>
            <a:endParaRPr lang="tr-TR" sz="2800" b="1" dirty="0">
              <a:solidFill>
                <a:srgbClr val="192E5A"/>
              </a:solidFill>
            </a:endParaRPr>
          </a:p>
        </p:txBody>
      </p:sp>
      <p:sp>
        <p:nvSpPr>
          <p:cNvPr id="5" name="Metin kutusu 4"/>
          <p:cNvSpPr txBox="1"/>
          <p:nvPr/>
        </p:nvSpPr>
        <p:spPr>
          <a:xfrm>
            <a:off x="1314275" y="3772335"/>
            <a:ext cx="9563449" cy="954107"/>
          </a:xfrm>
          <a:prstGeom prst="rect">
            <a:avLst/>
          </a:prstGeom>
          <a:noFill/>
        </p:spPr>
        <p:txBody>
          <a:bodyPr wrap="square" rtlCol="0">
            <a:spAutoFit/>
          </a:bodyPr>
          <a:lstStyle/>
          <a:p>
            <a:pPr algn="ctr"/>
            <a:r>
              <a:rPr lang="tr-TR" sz="2800" b="1" dirty="0">
                <a:solidFill>
                  <a:srgbClr val="192E5A"/>
                </a:solidFill>
              </a:rPr>
              <a:t>Kalite Güvencesi Sistemi ve Stratejik Plan Gösterge Yönetimi Eğitimi</a:t>
            </a:r>
          </a:p>
        </p:txBody>
      </p:sp>
      <p:sp>
        <p:nvSpPr>
          <p:cNvPr id="2" name="Metin kutusu 1">
            <a:extLst>
              <a:ext uri="{FF2B5EF4-FFF2-40B4-BE49-F238E27FC236}">
                <a16:creationId xmlns:a16="http://schemas.microsoft.com/office/drawing/2014/main" id="{34458459-F61C-594C-EEE2-2E9EE731F468}"/>
              </a:ext>
            </a:extLst>
          </p:cNvPr>
          <p:cNvSpPr txBox="1"/>
          <p:nvPr/>
        </p:nvSpPr>
        <p:spPr>
          <a:xfrm>
            <a:off x="3988264" y="5358653"/>
            <a:ext cx="4503633" cy="707886"/>
          </a:xfrm>
          <a:prstGeom prst="rect">
            <a:avLst/>
          </a:prstGeom>
          <a:noFill/>
        </p:spPr>
        <p:txBody>
          <a:bodyPr wrap="square" rtlCol="0">
            <a:spAutoFit/>
          </a:bodyPr>
          <a:lstStyle/>
          <a:p>
            <a:r>
              <a:rPr lang="tr-TR" sz="2000" b="1" dirty="0">
                <a:solidFill>
                  <a:srgbClr val="192E5A"/>
                </a:solidFill>
              </a:rPr>
              <a:t>STRATEJİ GELİŞTİRME DAİRE BAŞKANLIĞI</a:t>
            </a:r>
          </a:p>
          <a:p>
            <a:pPr algn="ctr"/>
            <a:r>
              <a:rPr lang="tr-TR" sz="2000" b="1" dirty="0">
                <a:solidFill>
                  <a:srgbClr val="192E5A"/>
                </a:solidFill>
              </a:rPr>
              <a:t>20.05.2025</a:t>
            </a:r>
          </a:p>
        </p:txBody>
      </p:sp>
    </p:spTree>
    <p:extLst>
      <p:ext uri="{BB962C8B-B14F-4D97-AF65-F5344CB8AC3E}">
        <p14:creationId xmlns:p14="http://schemas.microsoft.com/office/powerpoint/2010/main" val="213932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6E7352F-FC37-9964-8F4E-7A3875A27F0E}"/>
            </a:ext>
          </a:extLst>
        </p:cNvPr>
        <p:cNvGrpSpPr/>
        <p:nvPr/>
      </p:nvGrpSpPr>
      <p:grpSpPr>
        <a:xfrm>
          <a:off x="0" y="0"/>
          <a:ext cx="0" cy="0"/>
          <a:chOff x="0" y="0"/>
          <a:chExt cx="0" cy="0"/>
        </a:xfrm>
      </p:grpSpPr>
      <p:graphicFrame>
        <p:nvGraphicFramePr>
          <p:cNvPr id="2" name="İçerik Yer Tutucusu 5">
            <a:extLst>
              <a:ext uri="{FF2B5EF4-FFF2-40B4-BE49-F238E27FC236}">
                <a16:creationId xmlns:a16="http://schemas.microsoft.com/office/drawing/2014/main" id="{91103A78-D09C-8B18-D3A9-1A34BDDCDACD}"/>
              </a:ext>
            </a:extLst>
          </p:cNvPr>
          <p:cNvGraphicFramePr>
            <a:graphicFrameLocks/>
          </p:cNvGraphicFramePr>
          <p:nvPr>
            <p:extLst>
              <p:ext uri="{D42A27DB-BD31-4B8C-83A1-F6EECF244321}">
                <p14:modId xmlns:p14="http://schemas.microsoft.com/office/powerpoint/2010/main" val="3548089079"/>
              </p:ext>
            </p:extLst>
          </p:nvPr>
        </p:nvGraphicFramePr>
        <p:xfrm>
          <a:off x="1022837" y="875210"/>
          <a:ext cx="10958367" cy="5171618"/>
        </p:xfrm>
        <a:graphic>
          <a:graphicData uri="http://schemas.openxmlformats.org/drawingml/2006/table">
            <a:tbl>
              <a:tblPr firstRow="1" firstCol="1" bandRow="1">
                <a:tableStyleId>{5C22544A-7EE6-4342-B048-85BDC9FD1C3A}</a:tableStyleId>
              </a:tblPr>
              <a:tblGrid>
                <a:gridCol w="3251715">
                  <a:extLst>
                    <a:ext uri="{9D8B030D-6E8A-4147-A177-3AD203B41FA5}">
                      <a16:colId xmlns:a16="http://schemas.microsoft.com/office/drawing/2014/main" val="360274147"/>
                    </a:ext>
                  </a:extLst>
                </a:gridCol>
                <a:gridCol w="7706652">
                  <a:extLst>
                    <a:ext uri="{9D8B030D-6E8A-4147-A177-3AD203B41FA5}">
                      <a16:colId xmlns:a16="http://schemas.microsoft.com/office/drawing/2014/main" val="2838710973"/>
                    </a:ext>
                  </a:extLst>
                </a:gridCol>
              </a:tblGrid>
              <a:tr h="232612">
                <a:tc>
                  <a:txBody>
                    <a:bodyPr/>
                    <a:lstStyle/>
                    <a:p>
                      <a:pPr>
                        <a:lnSpc>
                          <a:spcPct val="107000"/>
                        </a:lnSpc>
                        <a:spcAft>
                          <a:spcPts val="800"/>
                        </a:spcAft>
                      </a:pPr>
                      <a:r>
                        <a:rPr lang="tr-TR" sz="1000">
                          <a:effectLst/>
                        </a:rPr>
                        <a:t>Amaç (A1)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Eğitim – öğretimin kalitesini artırmak ve sürdürülebilirliğini sağlamak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4747605"/>
                  </a:ext>
                </a:extLst>
              </a:tr>
              <a:tr h="232612">
                <a:tc>
                  <a:txBody>
                    <a:bodyPr/>
                    <a:lstStyle/>
                    <a:p>
                      <a:pPr>
                        <a:lnSpc>
                          <a:spcPct val="107000"/>
                        </a:lnSpc>
                        <a:spcAft>
                          <a:spcPts val="800"/>
                        </a:spcAft>
                      </a:pPr>
                      <a:r>
                        <a:rPr lang="tr-TR" sz="1000">
                          <a:effectLst/>
                        </a:rPr>
                        <a:t>Hedef (H1.2)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dirty="0">
                          <a:effectLst/>
                        </a:rPr>
                        <a:t>Eğitim-öğretim faaliyetlerini araştırma-geliştirme faaliyetleriyle bütünleştirmek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0317495"/>
                  </a:ext>
                </a:extLst>
              </a:tr>
              <a:tr h="476099">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dirty="0">
                          <a:effectLst/>
                        </a:rPr>
                        <a:t>Araştırma, Geliştirme ve Yenilik / Yükseköğretimde Bilimsel Araştırma ve Geliştirme</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3001234"/>
                  </a:ext>
                </a:extLst>
              </a:tr>
              <a:tr h="476099">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Yükseköğretim Kurumlarının Bilimsel Araştırma Projeleri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5560382"/>
                  </a:ext>
                </a:extLst>
              </a:tr>
              <a:tr h="459621">
                <a:tc>
                  <a:txBody>
                    <a:bodyPr/>
                    <a:lstStyle/>
                    <a:p>
                      <a:pPr>
                        <a:lnSpc>
                          <a:spcPct val="107000"/>
                        </a:lnSpc>
                        <a:spcAft>
                          <a:spcPts val="800"/>
                        </a:spcAft>
                      </a:pPr>
                      <a:r>
                        <a:rPr lang="tr-TR" sz="1000" b="1" dirty="0">
                          <a:effectLst/>
                        </a:rPr>
                        <a:t>Performans Göstergeleri </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b="1" dirty="0">
                          <a:effectLst/>
                          <a:latin typeface="Calibri" panose="020F0502020204030204" pitchFamily="34" charset="0"/>
                          <a:ea typeface="Calibri" panose="020F0502020204030204" pitchFamily="34" charset="0"/>
                          <a:cs typeface="Times New Roman" panose="02020603050405020304" pitchFamily="18" charset="0"/>
                        </a:rPr>
                        <a:t>Hesaplama Yöntemleri ve Veri Giriş Dönemi</a:t>
                      </a:r>
                    </a:p>
                  </a:txBody>
                  <a:tcPr marL="68580" marR="68580" marT="0" marB="0" anchor="ctr"/>
                </a:tc>
                <a:extLst>
                  <a:ext uri="{0D108BD9-81ED-4DB2-BD59-A6C34878D82A}">
                    <a16:rowId xmlns:a16="http://schemas.microsoft.com/office/drawing/2014/main" val="2381562174"/>
                  </a:ext>
                </a:extLst>
              </a:tr>
              <a:tr h="719588">
                <a:tc>
                  <a:txBody>
                    <a:bodyPr/>
                    <a:lstStyle/>
                    <a:p>
                      <a:pPr>
                        <a:lnSpc>
                          <a:spcPct val="107000"/>
                        </a:lnSpc>
                        <a:spcAft>
                          <a:spcPts val="800"/>
                        </a:spcAft>
                      </a:pPr>
                      <a:r>
                        <a:rPr lang="tr-TR" sz="1000" dirty="0">
                          <a:effectLst/>
                        </a:rPr>
                        <a:t>PG1.2.1. Araştırma projelerine ilgili yılda dâhil edilen öğrenci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İlgili veri dönemi içerisinde üniversitemizde araştırma projelerine dahil edilen öğrenci sayısını ifade etmektedir.</a:t>
                      </a:r>
                      <a:endParaRPr lang="tr-TR" sz="1000" dirty="0">
                        <a:effectLst/>
                        <a:highlight>
                          <a:srgbClr val="FFFF00"/>
                        </a:highligh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7775753"/>
                  </a:ext>
                </a:extLst>
              </a:tr>
              <a:tr h="476099">
                <a:tc>
                  <a:txBody>
                    <a:bodyPr/>
                    <a:lstStyle/>
                    <a:p>
                      <a:pPr>
                        <a:lnSpc>
                          <a:spcPct val="107000"/>
                        </a:lnSpc>
                        <a:spcAft>
                          <a:spcPts val="800"/>
                        </a:spcAft>
                      </a:pPr>
                      <a:r>
                        <a:rPr lang="tr-TR" sz="1000" dirty="0">
                          <a:effectLst/>
                        </a:rPr>
                        <a:t>PG1.2.2. Proje destekli lisans bitirme tezi sayısı </a:t>
                      </a:r>
                      <a:r>
                        <a:rPr lang="tr-TR" sz="1000" dirty="0">
                          <a:effectLst/>
                          <a:highlight>
                            <a:srgbClr val="192E5A"/>
                          </a:highligh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İlgili veri dönemi içerisinde p</a:t>
                      </a:r>
                      <a:r>
                        <a:rPr lang="tr-TR" sz="1000" dirty="0">
                          <a:effectLst/>
                          <a:highlight>
                            <a:srgbClr val="FFFF00"/>
                          </a:highlight>
                        </a:rPr>
                        <a:t>roje destekli </a:t>
                      </a:r>
                      <a:r>
                        <a:rPr lang="tr-TR" sz="1000" b="1" dirty="0">
                          <a:effectLst/>
                          <a:highlight>
                            <a:srgbClr val="FFFF00"/>
                          </a:highlight>
                        </a:rPr>
                        <a:t>Lisans</a:t>
                      </a:r>
                      <a:r>
                        <a:rPr lang="tr-TR" sz="1000" dirty="0">
                          <a:effectLst/>
                          <a:highlight>
                            <a:srgbClr val="FFFF00"/>
                          </a:highlight>
                        </a:rPr>
                        <a:t> bitirme tezi sayısını </a:t>
                      </a:r>
                      <a:r>
                        <a:rPr lang="tr-TR"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ifade etmektedir.</a:t>
                      </a:r>
                      <a:endParaRPr lang="tr-TR" sz="1000" dirty="0">
                        <a:effectLst/>
                        <a:highlight>
                          <a:srgbClr val="FFFF00"/>
                        </a:highligh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98654149"/>
                  </a:ext>
                </a:extLst>
              </a:tr>
              <a:tr h="476099">
                <a:tc>
                  <a:txBody>
                    <a:bodyPr/>
                    <a:lstStyle/>
                    <a:p>
                      <a:pPr>
                        <a:lnSpc>
                          <a:spcPct val="107000"/>
                        </a:lnSpc>
                        <a:spcAft>
                          <a:spcPts val="800"/>
                        </a:spcAft>
                      </a:pPr>
                      <a:r>
                        <a:rPr lang="tr-TR" sz="1000" dirty="0">
                          <a:effectLst/>
                        </a:rPr>
                        <a:t>PG1.2.3. Proje destekli lisansüstü tez sayısı </a:t>
                      </a:r>
                      <a:r>
                        <a:rPr lang="tr-TR" sz="1000" dirty="0">
                          <a:effectLst/>
                          <a:highlight>
                            <a:srgbClr val="192E5A"/>
                          </a:highligh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İlgili veri dönemi  p</a:t>
                      </a:r>
                      <a:r>
                        <a:rPr lang="tr-TR" sz="1000" dirty="0">
                          <a:effectLst/>
                          <a:highlight>
                            <a:srgbClr val="FFFF00"/>
                          </a:highlight>
                        </a:rPr>
                        <a:t>roje destekli </a:t>
                      </a:r>
                      <a:r>
                        <a:rPr lang="tr-TR" sz="1000" b="1" dirty="0">
                          <a:effectLst/>
                          <a:highlight>
                            <a:srgbClr val="FFFF00"/>
                          </a:highlight>
                        </a:rPr>
                        <a:t>Lisansüstü</a:t>
                      </a:r>
                      <a:r>
                        <a:rPr lang="tr-TR" sz="1000" dirty="0">
                          <a:effectLst/>
                          <a:highlight>
                            <a:srgbClr val="FFFF00"/>
                          </a:highlight>
                        </a:rPr>
                        <a:t> tez sayısını </a:t>
                      </a:r>
                      <a:r>
                        <a:rPr lang="tr-TR"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ifade etmektedir.</a:t>
                      </a:r>
                      <a:endParaRPr lang="tr-TR" sz="1000" dirty="0">
                        <a:effectLst/>
                        <a:highlight>
                          <a:srgbClr val="FFFF00"/>
                        </a:highligh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2134249"/>
                  </a:ext>
                </a:extLst>
              </a:tr>
              <a:tr h="719588">
                <a:tc>
                  <a:txBody>
                    <a:bodyPr/>
                    <a:lstStyle/>
                    <a:p>
                      <a:pPr>
                        <a:lnSpc>
                          <a:spcPct val="107000"/>
                        </a:lnSpc>
                        <a:spcAft>
                          <a:spcPts val="800"/>
                        </a:spcAft>
                      </a:pPr>
                      <a:r>
                        <a:rPr lang="tr-TR" sz="1000" dirty="0">
                          <a:effectLst/>
                        </a:rPr>
                        <a:t>PG1.2.4. Lisansüstü öğrencilerinin yer aldığı yayın sayısı </a:t>
                      </a:r>
                      <a:r>
                        <a:rPr lang="tr-TR" sz="1000" dirty="0">
                          <a:effectLst/>
                          <a:highlight>
                            <a:srgbClr val="192E5A"/>
                          </a:highligh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İlgili veri dönemi içerisinde üniversitemizde </a:t>
                      </a:r>
                      <a:r>
                        <a:rPr lang="tr-TR" sz="1000" b="1" dirty="0">
                          <a:effectLst/>
                        </a:rPr>
                        <a:t>Lisansüstü</a:t>
                      </a:r>
                      <a:r>
                        <a:rPr lang="tr-TR" sz="1000" dirty="0">
                          <a:effectLst/>
                        </a:rPr>
                        <a:t> öğrencilerinin yer aldığı yayın sayısını</a:t>
                      </a:r>
                      <a:r>
                        <a:rPr lang="tr-TR" sz="1000" dirty="0">
                          <a:effectLst/>
                          <a:latin typeface="Calibri" panose="020F0502020204030204" pitchFamily="34" charset="0"/>
                          <a:ea typeface="Calibri" panose="020F0502020204030204" pitchFamily="34" charset="0"/>
                          <a:cs typeface="Times New Roman" panose="02020603050405020304" pitchFamily="18" charset="0"/>
                        </a:rPr>
                        <a:t> ifade etmektedir</a:t>
                      </a:r>
                      <a:endParaRPr lang="tr-TR" sz="10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1445134"/>
                  </a:ext>
                </a:extLst>
              </a:tr>
              <a:tr h="232612">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tr-TR" sz="1000" dirty="0">
                          <a:effectLst/>
                        </a:rPr>
                        <a:t>Bilimsel Araştırma Projeleri Koordinatörlüğü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9530756"/>
                  </a:ext>
                </a:extLst>
              </a:tr>
              <a:tr h="670589">
                <a:tc>
                  <a:txBody>
                    <a:bodyPr/>
                    <a:lstStyle/>
                    <a:p>
                      <a:pPr>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Proje Ofisi Koordinatörlüğü</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Tüm Akademik Birimler</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06295667"/>
                  </a:ext>
                </a:extLst>
              </a:tr>
            </a:tbl>
          </a:graphicData>
        </a:graphic>
      </p:graphicFrame>
      <p:sp>
        <p:nvSpPr>
          <p:cNvPr id="4" name="Metin kutusu 3">
            <a:extLst>
              <a:ext uri="{FF2B5EF4-FFF2-40B4-BE49-F238E27FC236}">
                <a16:creationId xmlns:a16="http://schemas.microsoft.com/office/drawing/2014/main" id="{95BEA471-B5B8-F924-69C6-F5058071E009}"/>
              </a:ext>
            </a:extLst>
          </p:cNvPr>
          <p:cNvSpPr txBox="1"/>
          <p:nvPr/>
        </p:nvSpPr>
        <p:spPr>
          <a:xfrm>
            <a:off x="940206" y="411062"/>
            <a:ext cx="8978782" cy="400110"/>
          </a:xfrm>
          <a:prstGeom prst="rect">
            <a:avLst/>
          </a:prstGeom>
          <a:noFill/>
        </p:spPr>
        <p:txBody>
          <a:bodyPr wrap="square" rtlCol="0">
            <a:spAutoFit/>
          </a:bodyPr>
          <a:lstStyle/>
          <a:p>
            <a:r>
              <a:rPr lang="tr-TR" sz="2000" b="1" dirty="0">
                <a:solidFill>
                  <a:srgbClr val="192E5A"/>
                </a:solidFill>
              </a:rPr>
              <a:t>2025-2029 Stratejik Plan Performans Göstergelerinin Hesaplama Yöntemleri</a:t>
            </a:r>
          </a:p>
        </p:txBody>
      </p:sp>
    </p:spTree>
    <p:extLst>
      <p:ext uri="{BB962C8B-B14F-4D97-AF65-F5344CB8AC3E}">
        <p14:creationId xmlns:p14="http://schemas.microsoft.com/office/powerpoint/2010/main" val="179202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75CD5F1-FF4A-1E57-4A20-99833026F15F}"/>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99471BAC-0E30-B592-F583-39462E880E5B}"/>
              </a:ext>
            </a:extLst>
          </p:cNvPr>
          <p:cNvSpPr txBox="1"/>
          <p:nvPr/>
        </p:nvSpPr>
        <p:spPr>
          <a:xfrm>
            <a:off x="410197" y="771478"/>
            <a:ext cx="8978782" cy="400110"/>
          </a:xfrm>
          <a:prstGeom prst="rect">
            <a:avLst/>
          </a:prstGeom>
          <a:noFill/>
        </p:spPr>
        <p:txBody>
          <a:bodyPr wrap="square" rtlCol="0">
            <a:spAutoFit/>
          </a:bodyPr>
          <a:lstStyle/>
          <a:p>
            <a:r>
              <a:rPr lang="tr-TR" sz="2000" b="1" dirty="0">
                <a:solidFill>
                  <a:srgbClr val="192E5A"/>
                </a:solidFill>
              </a:rPr>
              <a:t>2025-2029 Stratejik Planı Performans Göstergeleri</a:t>
            </a:r>
          </a:p>
        </p:txBody>
      </p:sp>
      <p:graphicFrame>
        <p:nvGraphicFramePr>
          <p:cNvPr id="3" name="İçerik Yer Tutucusu 4">
            <a:extLst>
              <a:ext uri="{FF2B5EF4-FFF2-40B4-BE49-F238E27FC236}">
                <a16:creationId xmlns:a16="http://schemas.microsoft.com/office/drawing/2014/main" id="{27F266D4-AD50-5CCE-E546-F36DD8E60719}"/>
              </a:ext>
            </a:extLst>
          </p:cNvPr>
          <p:cNvGraphicFramePr>
            <a:graphicFrameLocks/>
          </p:cNvGraphicFramePr>
          <p:nvPr>
            <p:extLst>
              <p:ext uri="{D42A27DB-BD31-4B8C-83A1-F6EECF244321}">
                <p14:modId xmlns:p14="http://schemas.microsoft.com/office/powerpoint/2010/main" val="864012826"/>
              </p:ext>
            </p:extLst>
          </p:nvPr>
        </p:nvGraphicFramePr>
        <p:xfrm>
          <a:off x="712724" y="1351202"/>
          <a:ext cx="10584817" cy="4735320"/>
        </p:xfrm>
        <a:graphic>
          <a:graphicData uri="http://schemas.openxmlformats.org/drawingml/2006/table">
            <a:tbl>
              <a:tblPr firstRow="1" firstCol="1" bandRow="1">
                <a:tableStyleId>{5C22544A-7EE6-4342-B048-85BDC9FD1C3A}</a:tableStyleId>
              </a:tblPr>
              <a:tblGrid>
                <a:gridCol w="3305564">
                  <a:extLst>
                    <a:ext uri="{9D8B030D-6E8A-4147-A177-3AD203B41FA5}">
                      <a16:colId xmlns:a16="http://schemas.microsoft.com/office/drawing/2014/main" val="3800784950"/>
                    </a:ext>
                  </a:extLst>
                </a:gridCol>
                <a:gridCol w="1165708">
                  <a:extLst>
                    <a:ext uri="{9D8B030D-6E8A-4147-A177-3AD203B41FA5}">
                      <a16:colId xmlns:a16="http://schemas.microsoft.com/office/drawing/2014/main" val="3147568881"/>
                    </a:ext>
                  </a:extLst>
                </a:gridCol>
                <a:gridCol w="1982171">
                  <a:extLst>
                    <a:ext uri="{9D8B030D-6E8A-4147-A177-3AD203B41FA5}">
                      <a16:colId xmlns:a16="http://schemas.microsoft.com/office/drawing/2014/main" val="3964155626"/>
                    </a:ext>
                  </a:extLst>
                </a:gridCol>
                <a:gridCol w="825807">
                  <a:extLst>
                    <a:ext uri="{9D8B030D-6E8A-4147-A177-3AD203B41FA5}">
                      <a16:colId xmlns:a16="http://schemas.microsoft.com/office/drawing/2014/main" val="129219890"/>
                    </a:ext>
                  </a:extLst>
                </a:gridCol>
                <a:gridCol w="828144">
                  <a:extLst>
                    <a:ext uri="{9D8B030D-6E8A-4147-A177-3AD203B41FA5}">
                      <a16:colId xmlns:a16="http://schemas.microsoft.com/office/drawing/2014/main" val="1304214719"/>
                    </a:ext>
                  </a:extLst>
                </a:gridCol>
                <a:gridCol w="828144">
                  <a:extLst>
                    <a:ext uri="{9D8B030D-6E8A-4147-A177-3AD203B41FA5}">
                      <a16:colId xmlns:a16="http://schemas.microsoft.com/office/drawing/2014/main" val="1814972386"/>
                    </a:ext>
                  </a:extLst>
                </a:gridCol>
                <a:gridCol w="828144">
                  <a:extLst>
                    <a:ext uri="{9D8B030D-6E8A-4147-A177-3AD203B41FA5}">
                      <a16:colId xmlns:a16="http://schemas.microsoft.com/office/drawing/2014/main" val="410056573"/>
                    </a:ext>
                  </a:extLst>
                </a:gridCol>
                <a:gridCol w="821135">
                  <a:extLst>
                    <a:ext uri="{9D8B030D-6E8A-4147-A177-3AD203B41FA5}">
                      <a16:colId xmlns:a16="http://schemas.microsoft.com/office/drawing/2014/main" val="55170684"/>
                    </a:ext>
                  </a:extLst>
                </a:gridCol>
              </a:tblGrid>
              <a:tr h="173033">
                <a:tc>
                  <a:txBody>
                    <a:bodyPr/>
                    <a:lstStyle/>
                    <a:p>
                      <a:pPr>
                        <a:lnSpc>
                          <a:spcPct val="107000"/>
                        </a:lnSpc>
                        <a:spcAft>
                          <a:spcPts val="800"/>
                        </a:spcAft>
                      </a:pPr>
                      <a:r>
                        <a:rPr lang="tr-TR" sz="1000">
                          <a:effectLst/>
                        </a:rPr>
                        <a:t>Amaç (A1)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Eğitim – öğretimin kalitesini artırmak ve sürdürülebilirliğini sağlamak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54699695"/>
                  </a:ext>
                </a:extLst>
              </a:tr>
              <a:tr h="173033">
                <a:tc>
                  <a:txBody>
                    <a:bodyPr/>
                    <a:lstStyle/>
                    <a:p>
                      <a:pPr>
                        <a:lnSpc>
                          <a:spcPct val="107000"/>
                        </a:lnSpc>
                        <a:spcAft>
                          <a:spcPts val="800"/>
                        </a:spcAft>
                      </a:pPr>
                      <a:r>
                        <a:rPr lang="tr-TR" sz="1000" dirty="0">
                          <a:effectLst/>
                        </a:rPr>
                        <a:t>Hedef (H1.3)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Eğitim ve öğretimde uluslararasılaşmayı artırmak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84385313"/>
                  </a:ext>
                </a:extLst>
              </a:tr>
              <a:tr h="354054">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dirty="0">
                          <a:effectLst/>
                        </a:rPr>
                        <a:t>Yükseköğretim/Ön Lisans Eğitimi, Lisans Eğitimi ve Lisansüstü Eğitim</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96924638"/>
                  </a:ext>
                </a:extLst>
              </a:tr>
              <a:tr h="354054">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Mesleki yeterlilik sahibi ve gelişime açık mezunlar yetiştirilmesi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26554133"/>
                  </a:ext>
                </a:extLst>
              </a:tr>
              <a:tr h="660406">
                <a:tc>
                  <a:txBody>
                    <a:bodyPr/>
                    <a:lstStyle/>
                    <a:p>
                      <a:pPr algn="ctr">
                        <a:lnSpc>
                          <a:spcPct val="107000"/>
                        </a:lnSpc>
                        <a:spcAft>
                          <a:spcPts val="800"/>
                        </a:spcAft>
                      </a:pPr>
                      <a:r>
                        <a:rPr lang="tr-TR" sz="1000">
                          <a:effectLst/>
                        </a:rPr>
                        <a:t> </a:t>
                      </a:r>
                    </a:p>
                    <a:p>
                      <a:pPr>
                        <a:lnSpc>
                          <a:spcPct val="107000"/>
                        </a:lnSpc>
                        <a:spcAft>
                          <a:spcPts val="800"/>
                        </a:spcAft>
                      </a:pPr>
                      <a:r>
                        <a:rPr lang="tr-TR" sz="1000">
                          <a:effectLst/>
                        </a:rPr>
                        <a:t>Performans Göstergeleri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Hedef Etkisi </a:t>
                      </a:r>
                    </a:p>
                    <a:p>
                      <a:pPr algn="ctr">
                        <a:lnSpc>
                          <a:spcPct val="107000"/>
                        </a:lnSpc>
                        <a:spcAft>
                          <a:spcPts val="80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Plan Dönemi başlangıç Değeri (2024)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2045580"/>
                  </a:ext>
                </a:extLst>
              </a:tr>
              <a:tr h="535076">
                <a:tc>
                  <a:txBody>
                    <a:bodyPr/>
                    <a:lstStyle/>
                    <a:p>
                      <a:pPr>
                        <a:lnSpc>
                          <a:spcPct val="107000"/>
                        </a:lnSpc>
                        <a:spcAft>
                          <a:spcPts val="800"/>
                        </a:spcAft>
                      </a:pPr>
                      <a:r>
                        <a:rPr lang="tr-TR" sz="1000" dirty="0">
                          <a:effectLst/>
                        </a:rPr>
                        <a:t>PG 1.3.1. Üniversite programlarından birine kayıtlı yabancı uyruklu öğrenci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25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56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74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94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115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140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165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7803308"/>
                  </a:ext>
                </a:extLst>
              </a:tr>
              <a:tr h="535076">
                <a:tc>
                  <a:txBody>
                    <a:bodyPr/>
                    <a:lstStyle/>
                    <a:p>
                      <a:pPr>
                        <a:lnSpc>
                          <a:spcPct val="107000"/>
                        </a:lnSpc>
                        <a:spcAft>
                          <a:spcPts val="800"/>
                        </a:spcAft>
                      </a:pPr>
                      <a:r>
                        <a:rPr lang="tr-TR" sz="1000">
                          <a:effectLst/>
                        </a:rPr>
                        <a:t>PG1.3.2. Uluslararası değişim programları ile gelen/giden öğrenci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9968055"/>
                  </a:ext>
                </a:extLst>
              </a:tr>
              <a:tr h="354054">
                <a:tc>
                  <a:txBody>
                    <a:bodyPr/>
                    <a:lstStyle/>
                    <a:p>
                      <a:pPr>
                        <a:lnSpc>
                          <a:spcPct val="107000"/>
                        </a:lnSpc>
                        <a:spcAft>
                          <a:spcPts val="800"/>
                        </a:spcAft>
                      </a:pPr>
                      <a:r>
                        <a:rPr lang="tr-TR" sz="1000">
                          <a:effectLst/>
                        </a:rPr>
                        <a:t>PG1.3.3. Yabancı dilde eğitim veren program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511074"/>
                  </a:ext>
                </a:extLst>
              </a:tr>
              <a:tr h="897120">
                <a:tc>
                  <a:txBody>
                    <a:bodyPr/>
                    <a:lstStyle/>
                    <a:p>
                      <a:pPr>
                        <a:lnSpc>
                          <a:spcPct val="107000"/>
                        </a:lnSpc>
                        <a:spcAft>
                          <a:spcPts val="800"/>
                        </a:spcAft>
                      </a:pPr>
                      <a:r>
                        <a:rPr lang="tr-TR" sz="1000">
                          <a:effectLst/>
                        </a:rPr>
                        <a:t>PG1.3.4. Uluslararası değişim programları ile öğretim elemanları tarafından gerçekleştirilen gelen/giden yönlü hareketlilik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10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7429606"/>
                  </a:ext>
                </a:extLst>
              </a:tr>
              <a:tr h="173033">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gn="just">
                        <a:lnSpc>
                          <a:spcPct val="107000"/>
                        </a:lnSpc>
                        <a:spcAft>
                          <a:spcPts val="800"/>
                        </a:spcAft>
                      </a:pPr>
                      <a:r>
                        <a:rPr lang="tr-TR" sz="1000">
                          <a:effectLst/>
                        </a:rPr>
                        <a:t>Uluslararası İlişkiler Ofisi Koordinatörlüğü</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32032258"/>
                  </a:ext>
                </a:extLst>
              </a:tr>
              <a:tr h="526381">
                <a:tc>
                  <a:txBody>
                    <a:bodyPr/>
                    <a:lstStyle/>
                    <a:p>
                      <a:pPr>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Tüm Akademik Birimler</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Öğrenci İşleri Daire Başkanlığı</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31039477"/>
                  </a:ext>
                </a:extLst>
              </a:tr>
            </a:tbl>
          </a:graphicData>
        </a:graphic>
      </p:graphicFrame>
    </p:spTree>
    <p:extLst>
      <p:ext uri="{BB962C8B-B14F-4D97-AF65-F5344CB8AC3E}">
        <p14:creationId xmlns:p14="http://schemas.microsoft.com/office/powerpoint/2010/main" val="428439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AB7E442-38B8-96FD-0140-D109C7FA6914}"/>
            </a:ext>
          </a:extLst>
        </p:cNvPr>
        <p:cNvGrpSpPr/>
        <p:nvPr/>
      </p:nvGrpSpPr>
      <p:grpSpPr>
        <a:xfrm>
          <a:off x="0" y="0"/>
          <a:ext cx="0" cy="0"/>
          <a:chOff x="0" y="0"/>
          <a:chExt cx="0" cy="0"/>
        </a:xfrm>
      </p:grpSpPr>
      <p:graphicFrame>
        <p:nvGraphicFramePr>
          <p:cNvPr id="4" name="İçerik Yer Tutucusu 4">
            <a:extLst>
              <a:ext uri="{FF2B5EF4-FFF2-40B4-BE49-F238E27FC236}">
                <a16:creationId xmlns:a16="http://schemas.microsoft.com/office/drawing/2014/main" id="{ACB66133-5D08-FD2B-9ADF-BA7E45503B58}"/>
              </a:ext>
            </a:extLst>
          </p:cNvPr>
          <p:cNvGraphicFramePr>
            <a:graphicFrameLocks/>
          </p:cNvGraphicFramePr>
          <p:nvPr>
            <p:extLst>
              <p:ext uri="{D42A27DB-BD31-4B8C-83A1-F6EECF244321}">
                <p14:modId xmlns:p14="http://schemas.microsoft.com/office/powerpoint/2010/main" val="1439820545"/>
              </p:ext>
            </p:extLst>
          </p:nvPr>
        </p:nvGraphicFramePr>
        <p:xfrm>
          <a:off x="530126" y="887890"/>
          <a:ext cx="11384234" cy="4996861"/>
        </p:xfrm>
        <a:graphic>
          <a:graphicData uri="http://schemas.openxmlformats.org/drawingml/2006/table">
            <a:tbl>
              <a:tblPr firstRow="1" firstCol="1" bandRow="1">
                <a:tableStyleId>{5C22544A-7EE6-4342-B048-85BDC9FD1C3A}</a:tableStyleId>
              </a:tblPr>
              <a:tblGrid>
                <a:gridCol w="3555217">
                  <a:extLst>
                    <a:ext uri="{9D8B030D-6E8A-4147-A177-3AD203B41FA5}">
                      <a16:colId xmlns:a16="http://schemas.microsoft.com/office/drawing/2014/main" val="3800784950"/>
                    </a:ext>
                  </a:extLst>
                </a:gridCol>
                <a:gridCol w="7829017">
                  <a:extLst>
                    <a:ext uri="{9D8B030D-6E8A-4147-A177-3AD203B41FA5}">
                      <a16:colId xmlns:a16="http://schemas.microsoft.com/office/drawing/2014/main" val="3147568881"/>
                    </a:ext>
                  </a:extLst>
                </a:gridCol>
              </a:tblGrid>
              <a:tr h="190714">
                <a:tc>
                  <a:txBody>
                    <a:bodyPr/>
                    <a:lstStyle/>
                    <a:p>
                      <a:pPr>
                        <a:lnSpc>
                          <a:spcPct val="107000"/>
                        </a:lnSpc>
                        <a:spcAft>
                          <a:spcPts val="800"/>
                        </a:spcAft>
                      </a:pPr>
                      <a:r>
                        <a:rPr lang="tr-TR" sz="1000">
                          <a:effectLst/>
                        </a:rPr>
                        <a:t>Amaç (A1)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Eğitim – öğretimin kalitesini artırmak ve sürdürülebilirliğini sağlamak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4699695"/>
                  </a:ext>
                </a:extLst>
              </a:tr>
              <a:tr h="190714">
                <a:tc>
                  <a:txBody>
                    <a:bodyPr/>
                    <a:lstStyle/>
                    <a:p>
                      <a:pPr>
                        <a:lnSpc>
                          <a:spcPct val="107000"/>
                        </a:lnSpc>
                        <a:spcAft>
                          <a:spcPts val="800"/>
                        </a:spcAft>
                      </a:pPr>
                      <a:r>
                        <a:rPr lang="tr-TR" sz="1000" dirty="0">
                          <a:effectLst/>
                        </a:rPr>
                        <a:t>Hedef (H1.3)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Eğitim ve öğretimde uluslararasılaşmayı artırmak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4385313"/>
                  </a:ext>
                </a:extLst>
              </a:tr>
              <a:tr h="390232">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dirty="0">
                          <a:effectLst/>
                        </a:rPr>
                        <a:t>Yükseköğretim/Ön Lisans Eğitimi, Lisans Eğitimi ve Lisansüstü Eğitim</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6924638"/>
                  </a:ext>
                </a:extLst>
              </a:tr>
              <a:tr h="390232">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Mesleki yeterlilik sahibi ve gelişime açık mezunlar yetiştirilmesi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6554133"/>
                  </a:ext>
                </a:extLst>
              </a:tr>
              <a:tr h="505562">
                <a:tc>
                  <a:txBody>
                    <a:bodyPr/>
                    <a:lstStyle/>
                    <a:p>
                      <a:pPr>
                        <a:lnSpc>
                          <a:spcPct val="107000"/>
                        </a:lnSpc>
                        <a:spcAft>
                          <a:spcPts val="800"/>
                        </a:spcAft>
                      </a:pPr>
                      <a:r>
                        <a:rPr lang="tr-TR" sz="1000" b="1" dirty="0">
                          <a:effectLst/>
                        </a:rPr>
                        <a:t>Performans Göstergeleri </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b="1" dirty="0">
                          <a:effectLst/>
                          <a:latin typeface="Calibri" panose="020F0502020204030204" pitchFamily="34" charset="0"/>
                          <a:ea typeface="Calibri" panose="020F0502020204030204" pitchFamily="34" charset="0"/>
                          <a:cs typeface="Times New Roman" panose="02020603050405020304" pitchFamily="18" charset="0"/>
                        </a:rPr>
                        <a:t>Hesaplama Yöntemleri ve Veri Giriş Dönemi</a:t>
                      </a:r>
                    </a:p>
                  </a:txBody>
                  <a:tcPr marL="68580" marR="68580" marT="0" marB="0" anchor="ctr"/>
                </a:tc>
                <a:extLst>
                  <a:ext uri="{0D108BD9-81ED-4DB2-BD59-A6C34878D82A}">
                    <a16:rowId xmlns:a16="http://schemas.microsoft.com/office/drawing/2014/main" val="162045580"/>
                  </a:ext>
                </a:extLst>
              </a:tr>
              <a:tr h="589751">
                <a:tc>
                  <a:txBody>
                    <a:bodyPr/>
                    <a:lstStyle/>
                    <a:p>
                      <a:pPr>
                        <a:lnSpc>
                          <a:spcPct val="107000"/>
                        </a:lnSpc>
                        <a:spcAft>
                          <a:spcPts val="800"/>
                        </a:spcAft>
                      </a:pPr>
                      <a:r>
                        <a:rPr lang="tr-TR" sz="1000">
                          <a:effectLst/>
                        </a:rPr>
                        <a:t>PG 1.3.1. Üniversite programlarından birine kayıtlı yabancı uyruklu öğrenci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İlgili veri dönemi içerisinde üniversitemiz programlarından birine kayıtlı yabancı uyruklu öğrenci sayısını ifade etmektedir. (Anlık veri olarak dikkate alınacak, mezun sayısı dikkate alınmayacaktır.)</a:t>
                      </a:r>
                      <a:endParaRPr lang="tr-TR" sz="1000" dirty="0">
                        <a:effectLst/>
                        <a:highlight>
                          <a:srgbClr val="FFFF00"/>
                        </a:highligh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7803308"/>
                  </a:ext>
                </a:extLst>
              </a:tr>
              <a:tr h="589751">
                <a:tc>
                  <a:txBody>
                    <a:bodyPr/>
                    <a:lstStyle/>
                    <a:p>
                      <a:pPr>
                        <a:lnSpc>
                          <a:spcPct val="107000"/>
                        </a:lnSpc>
                        <a:spcAft>
                          <a:spcPts val="800"/>
                        </a:spcAft>
                      </a:pPr>
                      <a:r>
                        <a:rPr lang="tr-TR" sz="1000" dirty="0">
                          <a:effectLst/>
                        </a:rPr>
                        <a:t>PG1.3.2. Uluslararası değişim programları ile gelen/giden öğrenci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İlgili veri dönemi içerisinde uluslararası değişim programları ile gelen ve giden öğrenci </a:t>
                      </a:r>
                      <a:r>
                        <a:rPr lang="tr-TR" sz="1000" dirty="0">
                          <a:effectLst/>
                        </a:rPr>
                        <a:t>sayısını </a:t>
                      </a:r>
                      <a:r>
                        <a:rPr lang="tr-TR" sz="1000" dirty="0">
                          <a:effectLst/>
                          <a:latin typeface="Calibri" panose="020F0502020204030204" pitchFamily="34" charset="0"/>
                          <a:ea typeface="Calibri" panose="020F0502020204030204" pitchFamily="34" charset="0"/>
                          <a:cs typeface="Times New Roman" panose="02020603050405020304" pitchFamily="18" charset="0"/>
                        </a:rPr>
                        <a:t>ifade etmektedir.</a:t>
                      </a:r>
                      <a:endParaRPr lang="tr-TR" sz="10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9968055"/>
                  </a:ext>
                </a:extLst>
              </a:tr>
              <a:tr h="390232">
                <a:tc>
                  <a:txBody>
                    <a:bodyPr/>
                    <a:lstStyle/>
                    <a:p>
                      <a:pPr>
                        <a:lnSpc>
                          <a:spcPct val="107000"/>
                        </a:lnSpc>
                        <a:spcAft>
                          <a:spcPts val="800"/>
                        </a:spcAft>
                      </a:pPr>
                      <a:r>
                        <a:rPr lang="tr-TR" sz="1000" dirty="0">
                          <a:effectLst/>
                        </a:rPr>
                        <a:t>PG1.3.3. Yabancı dilde eğitim veren program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İlgili veri dönemi içerisinde üniversitemizde yabancı dilde eğitim veren program</a:t>
                      </a:r>
                      <a:r>
                        <a:rPr lang="tr-TR" sz="1000" dirty="0">
                          <a:effectLst/>
                        </a:rPr>
                        <a:t> sayısını </a:t>
                      </a:r>
                      <a:r>
                        <a:rPr lang="tr-TR" sz="1000" dirty="0">
                          <a:effectLst/>
                          <a:latin typeface="Calibri" panose="020F0502020204030204" pitchFamily="34" charset="0"/>
                          <a:ea typeface="Calibri" panose="020F0502020204030204" pitchFamily="34" charset="0"/>
                          <a:cs typeface="Times New Roman" panose="02020603050405020304" pitchFamily="18" charset="0"/>
                        </a:rPr>
                        <a:t>ifade etmektedir.</a:t>
                      </a:r>
                      <a:endParaRPr lang="tr-TR" sz="10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511074"/>
                  </a:ext>
                </a:extLst>
              </a:tr>
              <a:tr h="988791">
                <a:tc>
                  <a:txBody>
                    <a:bodyPr/>
                    <a:lstStyle/>
                    <a:p>
                      <a:pPr>
                        <a:lnSpc>
                          <a:spcPct val="107000"/>
                        </a:lnSpc>
                        <a:spcAft>
                          <a:spcPts val="800"/>
                        </a:spcAft>
                      </a:pPr>
                      <a:r>
                        <a:rPr lang="tr-TR" sz="1000">
                          <a:effectLst/>
                        </a:rPr>
                        <a:t>PG1.3.4. Uluslararası değişim programları ile öğretim elemanları tarafından gerçekleştirilen gelen/giden yönlü hareketlilik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İlgili veri dönemi içerisinde üniversitemizde </a:t>
                      </a:r>
                      <a:r>
                        <a:rPr lang="tr-TR" sz="1000" b="1" dirty="0">
                          <a:effectLst/>
                        </a:rPr>
                        <a:t>Lisansüstü</a:t>
                      </a:r>
                      <a:r>
                        <a:rPr lang="tr-TR" sz="1000" dirty="0">
                          <a:effectLst/>
                        </a:rPr>
                        <a:t> öğrencilerinin yer aldığı yayın sayısı</a:t>
                      </a:r>
                      <a:r>
                        <a:rPr lang="tr-TR" sz="1000" dirty="0">
                          <a:effectLst/>
                          <a:latin typeface="Calibri" panose="020F0502020204030204" pitchFamily="34" charset="0"/>
                          <a:ea typeface="Calibri" panose="020F0502020204030204" pitchFamily="34" charset="0"/>
                          <a:cs typeface="Times New Roman" panose="02020603050405020304" pitchFamily="18" charset="0"/>
                        </a:rPr>
                        <a:t> ifade etmektedir</a:t>
                      </a:r>
                      <a:endParaRPr lang="tr-TR" sz="10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7429606"/>
                  </a:ext>
                </a:extLst>
              </a:tr>
              <a:tr h="190714">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tr-TR" sz="1000" dirty="0">
                          <a:effectLst/>
                        </a:rPr>
                        <a:t>Uluslararası İlişkiler Ofisi Koordinatörlüğü</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2032258"/>
                  </a:ext>
                </a:extLst>
              </a:tr>
              <a:tr h="580168">
                <a:tc>
                  <a:txBody>
                    <a:bodyPr/>
                    <a:lstStyle/>
                    <a:p>
                      <a:pPr>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Tüm Akademik Birimler</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Öğrenci İşleri Daire Başkanlığı</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1039477"/>
                  </a:ext>
                </a:extLst>
              </a:tr>
            </a:tbl>
          </a:graphicData>
        </a:graphic>
      </p:graphicFrame>
      <p:sp>
        <p:nvSpPr>
          <p:cNvPr id="3" name="Metin kutusu 2">
            <a:extLst>
              <a:ext uri="{FF2B5EF4-FFF2-40B4-BE49-F238E27FC236}">
                <a16:creationId xmlns:a16="http://schemas.microsoft.com/office/drawing/2014/main" id="{1C11E47A-6C4C-A16E-B946-4B274BCBF520}"/>
              </a:ext>
            </a:extLst>
          </p:cNvPr>
          <p:cNvSpPr txBox="1"/>
          <p:nvPr/>
        </p:nvSpPr>
        <p:spPr>
          <a:xfrm>
            <a:off x="530126" y="288091"/>
            <a:ext cx="8978782" cy="400110"/>
          </a:xfrm>
          <a:prstGeom prst="rect">
            <a:avLst/>
          </a:prstGeom>
          <a:noFill/>
        </p:spPr>
        <p:txBody>
          <a:bodyPr wrap="square" rtlCol="0">
            <a:spAutoFit/>
          </a:bodyPr>
          <a:lstStyle/>
          <a:p>
            <a:r>
              <a:rPr lang="tr-TR" sz="2000" b="1" dirty="0">
                <a:solidFill>
                  <a:srgbClr val="192E5A"/>
                </a:solidFill>
              </a:rPr>
              <a:t>2025-2029 Stratejik Plan Performans Göstergelerinin Hesaplama Yöntemleri</a:t>
            </a:r>
          </a:p>
        </p:txBody>
      </p:sp>
    </p:spTree>
    <p:extLst>
      <p:ext uri="{BB962C8B-B14F-4D97-AF65-F5344CB8AC3E}">
        <p14:creationId xmlns:p14="http://schemas.microsoft.com/office/powerpoint/2010/main" val="122069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1DA625-16C4-20EC-0F5A-2334F20278ED}"/>
            </a:ext>
          </a:extLst>
        </p:cNvPr>
        <p:cNvGrpSpPr/>
        <p:nvPr/>
      </p:nvGrpSpPr>
      <p:grpSpPr>
        <a:xfrm>
          <a:off x="0" y="0"/>
          <a:ext cx="0" cy="0"/>
          <a:chOff x="0" y="0"/>
          <a:chExt cx="0" cy="0"/>
        </a:xfrm>
      </p:grpSpPr>
      <p:graphicFrame>
        <p:nvGraphicFramePr>
          <p:cNvPr id="3" name="İçerik Yer Tutucusu 5">
            <a:extLst>
              <a:ext uri="{FF2B5EF4-FFF2-40B4-BE49-F238E27FC236}">
                <a16:creationId xmlns:a16="http://schemas.microsoft.com/office/drawing/2014/main" id="{9F10BEE1-8625-CFA1-45D0-8B2E4C1AA1D0}"/>
              </a:ext>
            </a:extLst>
          </p:cNvPr>
          <p:cNvGraphicFramePr>
            <a:graphicFrameLocks/>
          </p:cNvGraphicFramePr>
          <p:nvPr>
            <p:extLst>
              <p:ext uri="{D42A27DB-BD31-4B8C-83A1-F6EECF244321}">
                <p14:modId xmlns:p14="http://schemas.microsoft.com/office/powerpoint/2010/main" val="128631006"/>
              </p:ext>
            </p:extLst>
          </p:nvPr>
        </p:nvGraphicFramePr>
        <p:xfrm>
          <a:off x="1231271" y="1050203"/>
          <a:ext cx="10655929" cy="5305331"/>
        </p:xfrm>
        <a:graphic>
          <a:graphicData uri="http://schemas.openxmlformats.org/drawingml/2006/table">
            <a:tbl>
              <a:tblPr firstRow="1" firstCol="1" bandRow="1">
                <a:tableStyleId>{5C22544A-7EE6-4342-B048-85BDC9FD1C3A}</a:tableStyleId>
              </a:tblPr>
              <a:tblGrid>
                <a:gridCol w="3327772">
                  <a:extLst>
                    <a:ext uri="{9D8B030D-6E8A-4147-A177-3AD203B41FA5}">
                      <a16:colId xmlns:a16="http://schemas.microsoft.com/office/drawing/2014/main" val="2385307252"/>
                    </a:ext>
                  </a:extLst>
                </a:gridCol>
                <a:gridCol w="1173540">
                  <a:extLst>
                    <a:ext uri="{9D8B030D-6E8A-4147-A177-3AD203B41FA5}">
                      <a16:colId xmlns:a16="http://schemas.microsoft.com/office/drawing/2014/main" val="1611486863"/>
                    </a:ext>
                  </a:extLst>
                </a:gridCol>
                <a:gridCol w="1995489">
                  <a:extLst>
                    <a:ext uri="{9D8B030D-6E8A-4147-A177-3AD203B41FA5}">
                      <a16:colId xmlns:a16="http://schemas.microsoft.com/office/drawing/2014/main" val="3437521154"/>
                    </a:ext>
                  </a:extLst>
                </a:gridCol>
                <a:gridCol w="831355">
                  <a:extLst>
                    <a:ext uri="{9D8B030D-6E8A-4147-A177-3AD203B41FA5}">
                      <a16:colId xmlns:a16="http://schemas.microsoft.com/office/drawing/2014/main" val="1925333951"/>
                    </a:ext>
                  </a:extLst>
                </a:gridCol>
                <a:gridCol w="833707">
                  <a:extLst>
                    <a:ext uri="{9D8B030D-6E8A-4147-A177-3AD203B41FA5}">
                      <a16:colId xmlns:a16="http://schemas.microsoft.com/office/drawing/2014/main" val="3273056140"/>
                    </a:ext>
                  </a:extLst>
                </a:gridCol>
                <a:gridCol w="833707">
                  <a:extLst>
                    <a:ext uri="{9D8B030D-6E8A-4147-A177-3AD203B41FA5}">
                      <a16:colId xmlns:a16="http://schemas.microsoft.com/office/drawing/2014/main" val="3966428876"/>
                    </a:ext>
                  </a:extLst>
                </a:gridCol>
                <a:gridCol w="833707">
                  <a:extLst>
                    <a:ext uri="{9D8B030D-6E8A-4147-A177-3AD203B41FA5}">
                      <a16:colId xmlns:a16="http://schemas.microsoft.com/office/drawing/2014/main" val="4215573869"/>
                    </a:ext>
                  </a:extLst>
                </a:gridCol>
                <a:gridCol w="826652">
                  <a:extLst>
                    <a:ext uri="{9D8B030D-6E8A-4147-A177-3AD203B41FA5}">
                      <a16:colId xmlns:a16="http://schemas.microsoft.com/office/drawing/2014/main" val="3749841309"/>
                    </a:ext>
                  </a:extLst>
                </a:gridCol>
              </a:tblGrid>
              <a:tr h="176262">
                <a:tc>
                  <a:txBody>
                    <a:bodyPr/>
                    <a:lstStyle/>
                    <a:p>
                      <a:pPr>
                        <a:lnSpc>
                          <a:spcPct val="107000"/>
                        </a:lnSpc>
                        <a:spcAft>
                          <a:spcPts val="800"/>
                        </a:spcAft>
                      </a:pPr>
                      <a:r>
                        <a:rPr lang="tr-TR" sz="1000">
                          <a:effectLst/>
                        </a:rPr>
                        <a:t>Amaç (A1)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gridSpan="7">
                  <a:txBody>
                    <a:bodyPr/>
                    <a:lstStyle/>
                    <a:p>
                      <a:pPr>
                        <a:lnSpc>
                          <a:spcPct val="107000"/>
                        </a:lnSpc>
                        <a:spcAft>
                          <a:spcPts val="800"/>
                        </a:spcAft>
                      </a:pPr>
                      <a:r>
                        <a:rPr lang="tr-TR" sz="1000">
                          <a:effectLst/>
                        </a:rPr>
                        <a:t>Eğitim – öğretimin kalitesini artırmak ve sürdürülebilirliğini sağlamak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523946"/>
                  </a:ext>
                </a:extLst>
              </a:tr>
              <a:tr h="176262">
                <a:tc>
                  <a:txBody>
                    <a:bodyPr/>
                    <a:lstStyle/>
                    <a:p>
                      <a:pPr>
                        <a:lnSpc>
                          <a:spcPct val="107000"/>
                        </a:lnSpc>
                        <a:spcAft>
                          <a:spcPts val="800"/>
                        </a:spcAft>
                      </a:pPr>
                      <a:r>
                        <a:rPr lang="tr-TR" sz="1000">
                          <a:effectLst/>
                        </a:rPr>
                        <a:t>Hedef (H1.4)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gridSpan="7">
                  <a:txBody>
                    <a:bodyPr/>
                    <a:lstStyle/>
                    <a:p>
                      <a:pPr>
                        <a:lnSpc>
                          <a:spcPct val="107000"/>
                        </a:lnSpc>
                        <a:spcAft>
                          <a:spcPts val="800"/>
                        </a:spcAft>
                      </a:pPr>
                      <a:r>
                        <a:rPr lang="tr-TR" sz="1000">
                          <a:effectLst/>
                        </a:rPr>
                        <a:t>Eğitim-öğretimin fiziki ve donanım altyapısını geliştirmek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9793764"/>
                  </a:ext>
                </a:extLst>
              </a:tr>
              <a:tr h="283196">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gridSpan="7">
                  <a:txBody>
                    <a:bodyPr/>
                    <a:lstStyle/>
                    <a:p>
                      <a:pPr>
                        <a:lnSpc>
                          <a:spcPct val="107000"/>
                        </a:lnSpc>
                        <a:spcAft>
                          <a:spcPts val="800"/>
                        </a:spcAft>
                      </a:pPr>
                      <a:r>
                        <a:rPr lang="tr-TR" sz="1000">
                          <a:effectLst/>
                        </a:rPr>
                        <a:t>Yükseköğretim/Ön Lisans Eğitimi, Lisans Eğitimi ve Lisansüstü Eğitim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96531788"/>
                  </a:ext>
                </a:extLst>
              </a:tr>
              <a:tr h="360712">
                <a:tc>
                  <a:txBody>
                    <a:bodyPr/>
                    <a:lstStyle/>
                    <a:p>
                      <a:pPr>
                        <a:lnSpc>
                          <a:spcPct val="107000"/>
                        </a:lnSpc>
                        <a:spcAft>
                          <a:spcPts val="800"/>
                        </a:spcAft>
                      </a:pPr>
                      <a:r>
                        <a:rPr lang="tr-TR" sz="1000" dirty="0">
                          <a:effectLst/>
                        </a:rPr>
                        <a:t>Amacın İlişkili Olduğu Alt Program Hedefi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gridSpan="7">
                  <a:txBody>
                    <a:bodyPr/>
                    <a:lstStyle/>
                    <a:p>
                      <a:pPr>
                        <a:lnSpc>
                          <a:spcPct val="107000"/>
                        </a:lnSpc>
                        <a:spcAft>
                          <a:spcPts val="800"/>
                        </a:spcAft>
                      </a:pPr>
                      <a:r>
                        <a:rPr lang="tr-TR" sz="1000">
                          <a:effectLst/>
                        </a:rPr>
                        <a:t>Yükseköğretim Kurumları Birinci Öğretim / Yükseköğretim Kurumları Bilgi ve Kültürel Kaynaklar ile sportif altyapının geliştirilmesi hizmetleri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77539718"/>
                  </a:ext>
                </a:extLst>
              </a:tr>
              <a:tr h="528234">
                <a:tc>
                  <a:txBody>
                    <a:bodyPr/>
                    <a:lstStyle/>
                    <a:p>
                      <a:pPr algn="ctr">
                        <a:lnSpc>
                          <a:spcPct val="107000"/>
                        </a:lnSpc>
                        <a:spcAft>
                          <a:spcPts val="800"/>
                        </a:spcAft>
                      </a:pPr>
                      <a:r>
                        <a:rPr lang="tr-TR" sz="1000">
                          <a:effectLst/>
                        </a:rPr>
                        <a:t> </a:t>
                      </a:r>
                    </a:p>
                    <a:p>
                      <a:pPr>
                        <a:lnSpc>
                          <a:spcPct val="107000"/>
                        </a:lnSpc>
                        <a:spcAft>
                          <a:spcPts val="800"/>
                        </a:spcAft>
                      </a:pPr>
                      <a:r>
                        <a:rPr lang="tr-TR" sz="1000">
                          <a:effectLst/>
                        </a:rPr>
                        <a:t>Performans Göstergeleri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algn="ctr">
                        <a:lnSpc>
                          <a:spcPct val="107000"/>
                        </a:lnSpc>
                        <a:spcAft>
                          <a:spcPts val="800"/>
                        </a:spcAft>
                      </a:pPr>
                      <a:r>
                        <a:rPr lang="tr-TR" sz="1000">
                          <a:effectLst/>
                        </a:rPr>
                        <a:t>Hedef Etkisi </a:t>
                      </a:r>
                    </a:p>
                    <a:p>
                      <a:pPr algn="ctr">
                        <a:lnSpc>
                          <a:spcPct val="107000"/>
                        </a:lnSpc>
                        <a:spcAft>
                          <a:spcPts val="80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algn="ctr">
                        <a:lnSpc>
                          <a:spcPct val="107000"/>
                        </a:lnSpc>
                        <a:spcAft>
                          <a:spcPts val="800"/>
                        </a:spcAft>
                      </a:pPr>
                      <a:r>
                        <a:rPr lang="tr-TR" sz="1000">
                          <a:effectLst/>
                        </a:rPr>
                        <a:t>Plan Dönemi başlangıç Değeri (2024)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algn="ctr">
                        <a:lnSpc>
                          <a:spcPct val="107000"/>
                        </a:lnSpc>
                        <a:spcAft>
                          <a:spcPts val="800"/>
                        </a:spcAft>
                      </a:pPr>
                      <a:r>
                        <a:rPr lang="tr-TR" sz="1000">
                          <a:effectLst/>
                        </a:rPr>
                        <a:t>2025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2026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2027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2028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2029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extLst>
                  <a:ext uri="{0D108BD9-81ED-4DB2-BD59-A6C34878D82A}">
                    <a16:rowId xmlns:a16="http://schemas.microsoft.com/office/drawing/2014/main" val="238565964"/>
                  </a:ext>
                </a:extLst>
              </a:tr>
              <a:tr h="283196">
                <a:tc>
                  <a:txBody>
                    <a:bodyPr/>
                    <a:lstStyle/>
                    <a:p>
                      <a:pPr>
                        <a:lnSpc>
                          <a:spcPct val="107000"/>
                        </a:lnSpc>
                        <a:spcAft>
                          <a:spcPts val="800"/>
                        </a:spcAft>
                      </a:pPr>
                      <a:r>
                        <a:rPr lang="tr-TR" sz="1000" dirty="0">
                          <a:effectLst/>
                        </a:rPr>
                        <a:t>PG1.4.1. Öğrenci başına düşen derslik alanı (m²)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0,94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0,95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0,96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0,97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0,98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1,00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extLst>
                  <a:ext uri="{0D108BD9-81ED-4DB2-BD59-A6C34878D82A}">
                    <a16:rowId xmlns:a16="http://schemas.microsoft.com/office/drawing/2014/main" val="3027143044"/>
                  </a:ext>
                </a:extLst>
              </a:tr>
              <a:tr h="360712">
                <a:tc>
                  <a:txBody>
                    <a:bodyPr/>
                    <a:lstStyle/>
                    <a:p>
                      <a:pPr>
                        <a:lnSpc>
                          <a:spcPct val="107000"/>
                        </a:lnSpc>
                        <a:spcAft>
                          <a:spcPts val="800"/>
                        </a:spcAft>
                      </a:pPr>
                      <a:r>
                        <a:rPr lang="tr-TR" sz="1000">
                          <a:effectLst/>
                        </a:rPr>
                        <a:t>PG1.4.2. Öğrenci başına düşen öğrenci laboratuvar alanı (m²)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0,31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0,32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0,33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0,34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0,35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0,36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extLst>
                  <a:ext uri="{0D108BD9-81ED-4DB2-BD59-A6C34878D82A}">
                    <a16:rowId xmlns:a16="http://schemas.microsoft.com/office/drawing/2014/main" val="2789239300"/>
                  </a:ext>
                </a:extLst>
              </a:tr>
              <a:tr h="427988">
                <a:tc>
                  <a:txBody>
                    <a:bodyPr/>
                    <a:lstStyle/>
                    <a:p>
                      <a:pPr>
                        <a:lnSpc>
                          <a:spcPct val="107000"/>
                        </a:lnSpc>
                        <a:spcAft>
                          <a:spcPts val="800"/>
                        </a:spcAft>
                      </a:pPr>
                      <a:r>
                        <a:rPr lang="tr-TR" sz="1000">
                          <a:effectLst/>
                        </a:rPr>
                        <a:t>PG1.4.3. Kütüphanede bulunan öğrenci başına düşen basılı ve elektronik kaynak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47,55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48,24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48,75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49,07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49,60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50,03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extLst>
                  <a:ext uri="{0D108BD9-81ED-4DB2-BD59-A6C34878D82A}">
                    <a16:rowId xmlns:a16="http://schemas.microsoft.com/office/drawing/2014/main" val="895555397"/>
                  </a:ext>
                </a:extLst>
              </a:tr>
              <a:tr h="283196">
                <a:tc>
                  <a:txBody>
                    <a:bodyPr/>
                    <a:lstStyle/>
                    <a:p>
                      <a:pPr>
                        <a:lnSpc>
                          <a:spcPct val="107000"/>
                        </a:lnSpc>
                        <a:spcAft>
                          <a:spcPts val="800"/>
                        </a:spcAft>
                      </a:pPr>
                      <a:r>
                        <a:rPr lang="tr-TR" sz="1000">
                          <a:effectLst/>
                        </a:rPr>
                        <a:t>PG1.4.4. Kablosuz iç ve dış ortam erişim noktası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56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89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94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94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95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96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extLst>
                  <a:ext uri="{0D108BD9-81ED-4DB2-BD59-A6C34878D82A}">
                    <a16:rowId xmlns:a16="http://schemas.microsoft.com/office/drawing/2014/main" val="1598641807"/>
                  </a:ext>
                </a:extLst>
              </a:tr>
              <a:tr h="360712">
                <a:tc>
                  <a:txBody>
                    <a:bodyPr/>
                    <a:lstStyle/>
                    <a:p>
                      <a:pPr>
                        <a:lnSpc>
                          <a:spcPct val="107000"/>
                        </a:lnSpc>
                        <a:spcAft>
                          <a:spcPts val="800"/>
                        </a:spcAft>
                      </a:pPr>
                      <a:r>
                        <a:rPr lang="tr-TR" sz="1000">
                          <a:effectLst/>
                        </a:rPr>
                        <a:t>PG1.4.5. Ortak kullanımdaki bilgisayar başına öğrenci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16,16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dirty="0">
                          <a:effectLst/>
                        </a:rPr>
                        <a:t>16,00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15,75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15,5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15,25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tc>
                  <a:txBody>
                    <a:bodyPr/>
                    <a:lstStyle/>
                    <a:p>
                      <a:pPr algn="ctr">
                        <a:lnSpc>
                          <a:spcPct val="107000"/>
                        </a:lnSpc>
                        <a:spcAft>
                          <a:spcPts val="800"/>
                        </a:spcAft>
                      </a:pPr>
                      <a:r>
                        <a:rPr lang="tr-TR" sz="1000">
                          <a:effectLst/>
                        </a:rPr>
                        <a:t>15,00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extLst>
                  <a:ext uri="{0D108BD9-81ED-4DB2-BD59-A6C34878D82A}">
                    <a16:rowId xmlns:a16="http://schemas.microsoft.com/office/drawing/2014/main" val="2612708892"/>
                  </a:ext>
                </a:extLst>
              </a:tr>
              <a:tr h="176262">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gridSpan="7">
                  <a:txBody>
                    <a:bodyPr/>
                    <a:lstStyle/>
                    <a:p>
                      <a:pPr>
                        <a:lnSpc>
                          <a:spcPct val="107000"/>
                        </a:lnSpc>
                        <a:spcAft>
                          <a:spcPts val="800"/>
                        </a:spcAft>
                      </a:pPr>
                      <a:r>
                        <a:rPr lang="tr-TR" sz="1000">
                          <a:effectLst/>
                        </a:rPr>
                        <a:t>Rektörlük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85614540"/>
                  </a:ext>
                </a:extLst>
              </a:tr>
              <a:tr h="1888599">
                <a:tc>
                  <a:txBody>
                    <a:bodyPr/>
                    <a:lstStyle/>
                    <a:p>
                      <a:pPr>
                        <a:lnSpc>
                          <a:spcPct val="107000"/>
                        </a:lnSpc>
                        <a:spcAft>
                          <a:spcPts val="800"/>
                        </a:spcAft>
                      </a:pPr>
                      <a:r>
                        <a:rPr lang="tr-TR" sz="1000">
                          <a:effectLst/>
                        </a:rPr>
                        <a:t>İş Birliği Yapılacak Birim(ler)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gridSpan="7">
                  <a:txBody>
                    <a:bodyPr/>
                    <a:lstStyle/>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Yapı İşleri ve Teknik Daire Başkanlığı </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İdari ve Mali İşler Daire Başkanlığı</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Strateji Geliştirme Daire Başkanlığı </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Kütüphane ve Dokümantasyon Daire Başkanlığı</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Öğrenci İşleri Daire Başkanlığı</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Bilgi İşlem Daire Başkanlığı</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1" marR="63701"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70134783"/>
                  </a:ext>
                </a:extLst>
              </a:tr>
            </a:tbl>
          </a:graphicData>
        </a:graphic>
      </p:graphicFrame>
      <p:sp>
        <p:nvSpPr>
          <p:cNvPr id="4" name="Metin kutusu 3">
            <a:extLst>
              <a:ext uri="{FF2B5EF4-FFF2-40B4-BE49-F238E27FC236}">
                <a16:creationId xmlns:a16="http://schemas.microsoft.com/office/drawing/2014/main" id="{D032AAD1-49CB-0BFC-FAF0-2D253B09F264}"/>
              </a:ext>
            </a:extLst>
          </p:cNvPr>
          <p:cNvSpPr txBox="1"/>
          <p:nvPr/>
        </p:nvSpPr>
        <p:spPr>
          <a:xfrm>
            <a:off x="1056911" y="411031"/>
            <a:ext cx="8978782" cy="400110"/>
          </a:xfrm>
          <a:prstGeom prst="rect">
            <a:avLst/>
          </a:prstGeom>
          <a:noFill/>
        </p:spPr>
        <p:txBody>
          <a:bodyPr wrap="square" rtlCol="0">
            <a:spAutoFit/>
          </a:bodyPr>
          <a:lstStyle/>
          <a:p>
            <a:r>
              <a:rPr lang="tr-TR" sz="2000" b="1" dirty="0">
                <a:solidFill>
                  <a:srgbClr val="192E5A"/>
                </a:solidFill>
              </a:rPr>
              <a:t>2025-2029 Stratejik Planı Performans Göstergeleri</a:t>
            </a:r>
          </a:p>
        </p:txBody>
      </p:sp>
    </p:spTree>
    <p:extLst>
      <p:ext uri="{BB962C8B-B14F-4D97-AF65-F5344CB8AC3E}">
        <p14:creationId xmlns:p14="http://schemas.microsoft.com/office/powerpoint/2010/main" val="94103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B2FCEF7-618B-FB92-7298-AC021CC1D9C7}"/>
            </a:ext>
          </a:extLst>
        </p:cNvPr>
        <p:cNvGrpSpPr/>
        <p:nvPr/>
      </p:nvGrpSpPr>
      <p:grpSpPr>
        <a:xfrm>
          <a:off x="0" y="0"/>
          <a:ext cx="0" cy="0"/>
          <a:chOff x="0" y="0"/>
          <a:chExt cx="0" cy="0"/>
        </a:xfrm>
      </p:grpSpPr>
      <p:graphicFrame>
        <p:nvGraphicFramePr>
          <p:cNvPr id="2" name="İçerik Yer Tutucusu 5">
            <a:extLst>
              <a:ext uri="{FF2B5EF4-FFF2-40B4-BE49-F238E27FC236}">
                <a16:creationId xmlns:a16="http://schemas.microsoft.com/office/drawing/2014/main" id="{E76B7011-8616-1A00-5B66-02C2ECA37DB9}"/>
              </a:ext>
            </a:extLst>
          </p:cNvPr>
          <p:cNvGraphicFramePr>
            <a:graphicFrameLocks/>
          </p:cNvGraphicFramePr>
          <p:nvPr>
            <p:extLst>
              <p:ext uri="{D42A27DB-BD31-4B8C-83A1-F6EECF244321}">
                <p14:modId xmlns:p14="http://schemas.microsoft.com/office/powerpoint/2010/main" val="1021543522"/>
              </p:ext>
            </p:extLst>
          </p:nvPr>
        </p:nvGraphicFramePr>
        <p:xfrm>
          <a:off x="527071" y="1328317"/>
          <a:ext cx="11052311" cy="5014788"/>
        </p:xfrm>
        <a:graphic>
          <a:graphicData uri="http://schemas.openxmlformats.org/drawingml/2006/table">
            <a:tbl>
              <a:tblPr firstRow="1" firstCol="1" bandRow="1">
                <a:tableStyleId>{5C22544A-7EE6-4342-B048-85BDC9FD1C3A}</a:tableStyleId>
              </a:tblPr>
              <a:tblGrid>
                <a:gridCol w="3451559">
                  <a:extLst>
                    <a:ext uri="{9D8B030D-6E8A-4147-A177-3AD203B41FA5}">
                      <a16:colId xmlns:a16="http://schemas.microsoft.com/office/drawing/2014/main" val="2385307252"/>
                    </a:ext>
                  </a:extLst>
                </a:gridCol>
                <a:gridCol w="7600752">
                  <a:extLst>
                    <a:ext uri="{9D8B030D-6E8A-4147-A177-3AD203B41FA5}">
                      <a16:colId xmlns:a16="http://schemas.microsoft.com/office/drawing/2014/main" val="1611486863"/>
                    </a:ext>
                  </a:extLst>
                </a:gridCol>
              </a:tblGrid>
              <a:tr h="172406">
                <a:tc>
                  <a:txBody>
                    <a:bodyPr/>
                    <a:lstStyle/>
                    <a:p>
                      <a:pPr>
                        <a:lnSpc>
                          <a:spcPct val="107000"/>
                        </a:lnSpc>
                        <a:spcAft>
                          <a:spcPts val="800"/>
                        </a:spcAft>
                      </a:pPr>
                      <a:r>
                        <a:rPr lang="tr-TR" sz="1000">
                          <a:effectLst/>
                        </a:rPr>
                        <a:t>Amaç (A1)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a:lnSpc>
                          <a:spcPct val="107000"/>
                        </a:lnSpc>
                        <a:spcAft>
                          <a:spcPts val="800"/>
                        </a:spcAft>
                      </a:pPr>
                      <a:r>
                        <a:rPr lang="tr-TR" sz="1000" dirty="0">
                          <a:effectLst/>
                        </a:rPr>
                        <a:t>Eğitim – öğretimin kalitesini artırmak ve sürdürülebilirliğini sağlamak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extLst>
                  <a:ext uri="{0D108BD9-81ED-4DB2-BD59-A6C34878D82A}">
                    <a16:rowId xmlns:a16="http://schemas.microsoft.com/office/drawing/2014/main" val="22523946"/>
                  </a:ext>
                </a:extLst>
              </a:tr>
              <a:tr h="172406">
                <a:tc>
                  <a:txBody>
                    <a:bodyPr/>
                    <a:lstStyle/>
                    <a:p>
                      <a:pPr>
                        <a:lnSpc>
                          <a:spcPct val="107000"/>
                        </a:lnSpc>
                        <a:spcAft>
                          <a:spcPts val="800"/>
                        </a:spcAft>
                      </a:pPr>
                      <a:r>
                        <a:rPr lang="tr-TR" sz="1000">
                          <a:effectLst/>
                        </a:rPr>
                        <a:t>Hedef (H1.4)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a:lnSpc>
                          <a:spcPct val="107000"/>
                        </a:lnSpc>
                        <a:spcAft>
                          <a:spcPts val="800"/>
                        </a:spcAft>
                      </a:pPr>
                      <a:r>
                        <a:rPr lang="tr-TR" sz="1000">
                          <a:effectLst/>
                        </a:rPr>
                        <a:t>Eğitim-öğretimin fiziki ve donanım altyapısını geliştirmek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extLst>
                  <a:ext uri="{0D108BD9-81ED-4DB2-BD59-A6C34878D82A}">
                    <a16:rowId xmlns:a16="http://schemas.microsoft.com/office/drawing/2014/main" val="429793764"/>
                  </a:ext>
                </a:extLst>
              </a:tr>
              <a:tr h="277002">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a:lnSpc>
                          <a:spcPct val="107000"/>
                        </a:lnSpc>
                        <a:spcAft>
                          <a:spcPts val="800"/>
                        </a:spcAft>
                      </a:pPr>
                      <a:r>
                        <a:rPr lang="tr-TR" sz="1000">
                          <a:effectLst/>
                        </a:rPr>
                        <a:t>Yükseköğretim/Ön Lisans Eğitimi, Lisans Eğitimi ve Lisansüstü Eğitim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extLst>
                  <a:ext uri="{0D108BD9-81ED-4DB2-BD59-A6C34878D82A}">
                    <a16:rowId xmlns:a16="http://schemas.microsoft.com/office/drawing/2014/main" val="2496531788"/>
                  </a:ext>
                </a:extLst>
              </a:tr>
              <a:tr h="352822">
                <a:tc>
                  <a:txBody>
                    <a:bodyPr/>
                    <a:lstStyle/>
                    <a:p>
                      <a:pPr>
                        <a:lnSpc>
                          <a:spcPct val="107000"/>
                        </a:lnSpc>
                        <a:spcAft>
                          <a:spcPts val="800"/>
                        </a:spcAft>
                      </a:pPr>
                      <a:r>
                        <a:rPr lang="tr-TR" sz="1000" dirty="0">
                          <a:effectLst/>
                        </a:rPr>
                        <a:t>Amacın İlişkili Olduğu Alt Program Hedefi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a:lnSpc>
                          <a:spcPct val="107000"/>
                        </a:lnSpc>
                        <a:spcAft>
                          <a:spcPts val="800"/>
                        </a:spcAft>
                      </a:pPr>
                      <a:r>
                        <a:rPr lang="tr-TR" sz="1000">
                          <a:effectLst/>
                        </a:rPr>
                        <a:t>Yükseköğretim Kurumları Birinci Öğretim / Yükseköğretim Kurumları Bilgi ve Kültürel Kaynaklar ile sportif altyapının geliştirilmesi hizmetleri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nchor="ctr"/>
                </a:tc>
                <a:extLst>
                  <a:ext uri="{0D108BD9-81ED-4DB2-BD59-A6C34878D82A}">
                    <a16:rowId xmlns:a16="http://schemas.microsoft.com/office/drawing/2014/main" val="3477539718"/>
                  </a:ext>
                </a:extLst>
              </a:tr>
              <a:tr h="300283">
                <a:tc>
                  <a:txBody>
                    <a:bodyPr/>
                    <a:lstStyle/>
                    <a:p>
                      <a:pPr algn="l">
                        <a:lnSpc>
                          <a:spcPct val="107000"/>
                        </a:lnSpc>
                        <a:spcAft>
                          <a:spcPts val="800"/>
                        </a:spcAft>
                      </a:pPr>
                      <a:r>
                        <a:rPr lang="tr-TR" sz="1000" b="1" dirty="0">
                          <a:effectLst/>
                        </a:rPr>
                        <a:t> Performans Göstergeleri </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b="1" dirty="0">
                          <a:effectLst/>
                          <a:latin typeface="Calibri" panose="020F0502020204030204" pitchFamily="34" charset="0"/>
                          <a:ea typeface="Calibri" panose="020F0502020204030204" pitchFamily="34" charset="0"/>
                          <a:cs typeface="Times New Roman" panose="02020603050405020304" pitchFamily="18" charset="0"/>
                        </a:rPr>
                        <a:t>Hesaplama Yöntemleri ve Veri Giriş Dönemi</a:t>
                      </a:r>
                    </a:p>
                  </a:txBody>
                  <a:tcPr marL="63701" marR="63701" marT="0" marB="0"/>
                </a:tc>
                <a:extLst>
                  <a:ext uri="{0D108BD9-81ED-4DB2-BD59-A6C34878D82A}">
                    <a16:rowId xmlns:a16="http://schemas.microsoft.com/office/drawing/2014/main" val="238565964"/>
                  </a:ext>
                </a:extLst>
              </a:tr>
              <a:tr h="277002">
                <a:tc>
                  <a:txBody>
                    <a:bodyPr/>
                    <a:lstStyle/>
                    <a:p>
                      <a:pPr>
                        <a:lnSpc>
                          <a:spcPct val="107000"/>
                        </a:lnSpc>
                        <a:spcAft>
                          <a:spcPts val="800"/>
                        </a:spcAft>
                      </a:pPr>
                      <a:r>
                        <a:rPr lang="tr-TR" sz="1000" dirty="0">
                          <a:effectLst/>
                        </a:rPr>
                        <a:t>PG1.4.1. Öğrenci başına düşen derslik alanı (m²)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dirty="0">
                          <a:effectLst/>
                          <a:latin typeface="Calibri" panose="020F0502020204030204" pitchFamily="34" charset="0"/>
                          <a:ea typeface="Calibri" panose="020F0502020204030204" pitchFamily="34" charset="0"/>
                          <a:cs typeface="Times New Roman" panose="02020603050405020304" pitchFamily="18" charset="0"/>
                        </a:rPr>
                        <a:t>İlgili veri dönemi içerisinde üniversitemiz toplam derslik alanının</a:t>
                      </a:r>
                      <a:r>
                        <a:rPr lang="tr-TR" sz="1000" dirty="0">
                          <a:effectLst/>
                        </a:rPr>
                        <a:t> (m²) </a:t>
                      </a:r>
                      <a:r>
                        <a:rPr lang="tr-TR" sz="1000" dirty="0">
                          <a:effectLst/>
                          <a:latin typeface="Calibri" panose="020F0502020204030204" pitchFamily="34" charset="0"/>
                          <a:ea typeface="Calibri" panose="020F0502020204030204" pitchFamily="34" charset="0"/>
                          <a:cs typeface="Times New Roman" panose="02020603050405020304" pitchFamily="18" charset="0"/>
                        </a:rPr>
                        <a:t> kayıtlı öğrenci sayısına oranlanması yöntemiyle elde edilen değeri ifade etmektedir. </a:t>
                      </a:r>
                      <a:endParaRPr lang="tr-TR" sz="1000" dirty="0">
                        <a:effectLst/>
                        <a:latin typeface="Calibri" panose="020F0502020204030204" pitchFamily="34" charset="0"/>
                        <a:cs typeface="Times New Roman" panose="02020603050405020304" pitchFamily="18" charset="0"/>
                      </a:endParaRPr>
                    </a:p>
                  </a:txBody>
                  <a:tcPr marL="63701" marR="63701" marT="0" marB="0" anchor="ctr"/>
                </a:tc>
                <a:extLst>
                  <a:ext uri="{0D108BD9-81ED-4DB2-BD59-A6C34878D82A}">
                    <a16:rowId xmlns:a16="http://schemas.microsoft.com/office/drawing/2014/main" val="3027143044"/>
                  </a:ext>
                </a:extLst>
              </a:tr>
              <a:tr h="352822">
                <a:tc>
                  <a:txBody>
                    <a:bodyPr/>
                    <a:lstStyle/>
                    <a:p>
                      <a:pPr>
                        <a:lnSpc>
                          <a:spcPct val="107000"/>
                        </a:lnSpc>
                        <a:spcAft>
                          <a:spcPts val="800"/>
                        </a:spcAft>
                      </a:pPr>
                      <a:r>
                        <a:rPr lang="tr-TR" sz="1000" dirty="0">
                          <a:effectLst/>
                        </a:rPr>
                        <a:t>PG1.4.2. Öğrenci başına düşen öğrenci laboratuvar alanı (m²)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İlgili veri dönemi içerisinde üniversitemiz toplam laboratuvar alanının </a:t>
                      </a:r>
                      <a:r>
                        <a:rPr lang="tr-TR" sz="1000" dirty="0">
                          <a:effectLst/>
                        </a:rPr>
                        <a:t>(m²) </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kayıtlı öğrenci sayısına oranlanması yöntemiyle elde edilen değeri ifade etmektedir.</a:t>
                      </a:r>
                      <a:endPar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txBody>
                  <a:tcPr marL="63701" marR="63701" marT="0" marB="0" anchor="ctr"/>
                </a:tc>
                <a:extLst>
                  <a:ext uri="{0D108BD9-81ED-4DB2-BD59-A6C34878D82A}">
                    <a16:rowId xmlns:a16="http://schemas.microsoft.com/office/drawing/2014/main" val="2789239300"/>
                  </a:ext>
                </a:extLst>
              </a:tr>
              <a:tr h="418627">
                <a:tc>
                  <a:txBody>
                    <a:bodyPr/>
                    <a:lstStyle/>
                    <a:p>
                      <a:pPr>
                        <a:lnSpc>
                          <a:spcPct val="107000"/>
                        </a:lnSpc>
                        <a:spcAft>
                          <a:spcPts val="800"/>
                        </a:spcAft>
                      </a:pPr>
                      <a:r>
                        <a:rPr lang="tr-TR" sz="1000" dirty="0">
                          <a:effectLst/>
                        </a:rPr>
                        <a:t>PG1.4.3. Kütüphanede bulunan öğrenci başına düşen basılı ve elektronik kaynak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İlgili veri dönemi içerisinde üniversitemiz kütüphanesinde bulunan basılı ve elektronik kaynak sayısının kayıtlı öğrenci sayısına oranlanması yöntemiyle elde edilen değeri ifade etmektedir.</a:t>
                      </a:r>
                      <a:endPar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txBody>
                  <a:tcPr marL="63701" marR="63701" marT="0" marB="0" anchor="ctr"/>
                </a:tc>
                <a:extLst>
                  <a:ext uri="{0D108BD9-81ED-4DB2-BD59-A6C34878D82A}">
                    <a16:rowId xmlns:a16="http://schemas.microsoft.com/office/drawing/2014/main" val="895555397"/>
                  </a:ext>
                </a:extLst>
              </a:tr>
              <a:tr h="277002">
                <a:tc>
                  <a:txBody>
                    <a:bodyPr/>
                    <a:lstStyle/>
                    <a:p>
                      <a:pPr>
                        <a:lnSpc>
                          <a:spcPct val="107000"/>
                        </a:lnSpc>
                        <a:spcAft>
                          <a:spcPts val="800"/>
                        </a:spcAft>
                      </a:pPr>
                      <a:r>
                        <a:rPr lang="tr-TR" sz="1000">
                          <a:effectLst/>
                        </a:rPr>
                        <a:t>PG1.4.4. Kablosuz iç ve dış ortam erişim noktası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İlgili veri dönemi içerisinde üniversitemizde bulunan kablosuz iç ve dış ortam erişim noktası sayısını ifade etmektedir.</a:t>
                      </a:r>
                      <a:endPar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txBody>
                  <a:tcPr marL="63701" marR="63701" marT="0" marB="0" anchor="ctr"/>
                </a:tc>
                <a:extLst>
                  <a:ext uri="{0D108BD9-81ED-4DB2-BD59-A6C34878D82A}">
                    <a16:rowId xmlns:a16="http://schemas.microsoft.com/office/drawing/2014/main" val="1598641807"/>
                  </a:ext>
                </a:extLst>
              </a:tr>
              <a:tr h="352822">
                <a:tc>
                  <a:txBody>
                    <a:bodyPr/>
                    <a:lstStyle/>
                    <a:p>
                      <a:pPr>
                        <a:lnSpc>
                          <a:spcPct val="107000"/>
                        </a:lnSpc>
                        <a:spcAft>
                          <a:spcPts val="800"/>
                        </a:spcAft>
                      </a:pPr>
                      <a:r>
                        <a:rPr lang="tr-TR" sz="1000" dirty="0">
                          <a:effectLst/>
                        </a:rPr>
                        <a:t>PG1.4.5. Ortak kullanımdaki bilgisayar başına öğrenci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İlgili veri dönemi içerisinde üniversitemiz toplam öğrenci sayısının ortak kullanıma açık bilgisayar sayısına oranlanması yöntemiyle elde edilen değeri ifade etmektedir. (öğrenci sayısı / bilgisayar sayısı)</a:t>
                      </a:r>
                      <a:endPar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txBody>
                  <a:tcPr marL="63701" marR="63701" marT="0" marB="0" anchor="ctr"/>
                </a:tc>
                <a:extLst>
                  <a:ext uri="{0D108BD9-81ED-4DB2-BD59-A6C34878D82A}">
                    <a16:rowId xmlns:a16="http://schemas.microsoft.com/office/drawing/2014/main" val="2612708892"/>
                  </a:ext>
                </a:extLst>
              </a:tr>
              <a:tr h="172406">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a:lnSpc>
                          <a:spcPct val="107000"/>
                        </a:lnSpc>
                        <a:spcAft>
                          <a:spcPts val="800"/>
                        </a:spcAft>
                      </a:pPr>
                      <a:r>
                        <a:rPr lang="tr-TR" sz="1000">
                          <a:effectLst/>
                        </a:rPr>
                        <a:t>Rektörlük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extLst>
                  <a:ext uri="{0D108BD9-81ED-4DB2-BD59-A6C34878D82A}">
                    <a16:rowId xmlns:a16="http://schemas.microsoft.com/office/drawing/2014/main" val="2085614540"/>
                  </a:ext>
                </a:extLst>
              </a:tr>
              <a:tr h="1847293">
                <a:tc>
                  <a:txBody>
                    <a:bodyPr/>
                    <a:lstStyle/>
                    <a:p>
                      <a:pPr>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01" marR="63701" marT="0" marB="0"/>
                </a:tc>
                <a:tc>
                  <a:txBody>
                    <a:bodyPr/>
                    <a:lstStyle/>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Yapı İşleri ve Teknik Daire Başkanlığı </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İdari ve Mali İşler Daire Başkanlığı</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Strateji Geliştirme Daire Başkanlığı </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Kütüphane ve Dokümantasyon Daire Başkanlığı</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Öğrenci İşleri Daire Başkanlığı</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Bilgi İşlem Daire Başkanlığı</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1" marR="63701" marT="0" marB="0"/>
                </a:tc>
                <a:extLst>
                  <a:ext uri="{0D108BD9-81ED-4DB2-BD59-A6C34878D82A}">
                    <a16:rowId xmlns:a16="http://schemas.microsoft.com/office/drawing/2014/main" val="770134783"/>
                  </a:ext>
                </a:extLst>
              </a:tr>
            </a:tbl>
          </a:graphicData>
        </a:graphic>
      </p:graphicFrame>
      <p:sp>
        <p:nvSpPr>
          <p:cNvPr id="4" name="Metin kutusu 3">
            <a:extLst>
              <a:ext uri="{FF2B5EF4-FFF2-40B4-BE49-F238E27FC236}">
                <a16:creationId xmlns:a16="http://schemas.microsoft.com/office/drawing/2014/main" id="{8983B682-B3B2-C2C1-A7DA-DA2C144502BA}"/>
              </a:ext>
            </a:extLst>
          </p:cNvPr>
          <p:cNvSpPr txBox="1"/>
          <p:nvPr/>
        </p:nvSpPr>
        <p:spPr>
          <a:xfrm>
            <a:off x="632388" y="831299"/>
            <a:ext cx="8978782" cy="400110"/>
          </a:xfrm>
          <a:prstGeom prst="rect">
            <a:avLst/>
          </a:prstGeom>
          <a:noFill/>
        </p:spPr>
        <p:txBody>
          <a:bodyPr wrap="square" rtlCol="0">
            <a:spAutoFit/>
          </a:bodyPr>
          <a:lstStyle/>
          <a:p>
            <a:r>
              <a:rPr lang="tr-TR" sz="2000" b="1" dirty="0">
                <a:solidFill>
                  <a:srgbClr val="192E5A"/>
                </a:solidFill>
              </a:rPr>
              <a:t>2025-2029 Stratejik Plan Performans Göstergelerinin Hesaplama Yöntemleri</a:t>
            </a:r>
          </a:p>
        </p:txBody>
      </p:sp>
    </p:spTree>
    <p:extLst>
      <p:ext uri="{BB962C8B-B14F-4D97-AF65-F5344CB8AC3E}">
        <p14:creationId xmlns:p14="http://schemas.microsoft.com/office/powerpoint/2010/main" val="126421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48BB796-AF70-A301-B7F4-007C106358C2}"/>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19954DC5-08E7-B543-26D9-05D9791B796A}"/>
              </a:ext>
            </a:extLst>
          </p:cNvPr>
          <p:cNvSpPr txBox="1"/>
          <p:nvPr/>
        </p:nvSpPr>
        <p:spPr>
          <a:xfrm>
            <a:off x="527070" y="421185"/>
            <a:ext cx="8978782" cy="400110"/>
          </a:xfrm>
          <a:prstGeom prst="rect">
            <a:avLst/>
          </a:prstGeom>
          <a:noFill/>
        </p:spPr>
        <p:txBody>
          <a:bodyPr wrap="square" rtlCol="0">
            <a:spAutoFit/>
          </a:bodyPr>
          <a:lstStyle/>
          <a:p>
            <a:r>
              <a:rPr lang="tr-TR" sz="2000" b="1" dirty="0">
                <a:solidFill>
                  <a:srgbClr val="192E5A"/>
                </a:solidFill>
              </a:rPr>
              <a:t>2025-2029 Stratejik Planı Performans Göstergeleri</a:t>
            </a:r>
          </a:p>
        </p:txBody>
      </p:sp>
      <p:graphicFrame>
        <p:nvGraphicFramePr>
          <p:cNvPr id="8" name="İçerik Yer Tutucusu 4">
            <a:extLst>
              <a:ext uri="{FF2B5EF4-FFF2-40B4-BE49-F238E27FC236}">
                <a16:creationId xmlns:a16="http://schemas.microsoft.com/office/drawing/2014/main" id="{FDA77907-5148-BE4E-3CCB-1BEFF795F10D}"/>
              </a:ext>
            </a:extLst>
          </p:cNvPr>
          <p:cNvGraphicFramePr>
            <a:graphicFrameLocks/>
          </p:cNvGraphicFramePr>
          <p:nvPr>
            <p:extLst>
              <p:ext uri="{D42A27DB-BD31-4B8C-83A1-F6EECF244321}">
                <p14:modId xmlns:p14="http://schemas.microsoft.com/office/powerpoint/2010/main" val="3572496492"/>
              </p:ext>
            </p:extLst>
          </p:nvPr>
        </p:nvGraphicFramePr>
        <p:xfrm>
          <a:off x="527070" y="1053091"/>
          <a:ext cx="11115685" cy="4795449"/>
        </p:xfrm>
        <a:graphic>
          <a:graphicData uri="http://schemas.openxmlformats.org/drawingml/2006/table">
            <a:tbl>
              <a:tblPr firstRow="1" firstCol="1" bandRow="1">
                <a:tableStyleId>{5C22544A-7EE6-4342-B048-85BDC9FD1C3A}</a:tableStyleId>
              </a:tblPr>
              <a:tblGrid>
                <a:gridCol w="3471351">
                  <a:extLst>
                    <a:ext uri="{9D8B030D-6E8A-4147-A177-3AD203B41FA5}">
                      <a16:colId xmlns:a16="http://schemas.microsoft.com/office/drawing/2014/main" val="3274093265"/>
                    </a:ext>
                  </a:extLst>
                </a:gridCol>
                <a:gridCol w="1224173">
                  <a:extLst>
                    <a:ext uri="{9D8B030D-6E8A-4147-A177-3AD203B41FA5}">
                      <a16:colId xmlns:a16="http://schemas.microsoft.com/office/drawing/2014/main" val="337487141"/>
                    </a:ext>
                  </a:extLst>
                </a:gridCol>
                <a:gridCol w="2081584">
                  <a:extLst>
                    <a:ext uri="{9D8B030D-6E8A-4147-A177-3AD203B41FA5}">
                      <a16:colId xmlns:a16="http://schemas.microsoft.com/office/drawing/2014/main" val="1715125922"/>
                    </a:ext>
                  </a:extLst>
                </a:gridCol>
                <a:gridCol w="867225">
                  <a:extLst>
                    <a:ext uri="{9D8B030D-6E8A-4147-A177-3AD203B41FA5}">
                      <a16:colId xmlns:a16="http://schemas.microsoft.com/office/drawing/2014/main" val="1121005286"/>
                    </a:ext>
                  </a:extLst>
                </a:gridCol>
                <a:gridCol w="869678">
                  <a:extLst>
                    <a:ext uri="{9D8B030D-6E8A-4147-A177-3AD203B41FA5}">
                      <a16:colId xmlns:a16="http://schemas.microsoft.com/office/drawing/2014/main" val="390272924"/>
                    </a:ext>
                  </a:extLst>
                </a:gridCol>
                <a:gridCol w="869678">
                  <a:extLst>
                    <a:ext uri="{9D8B030D-6E8A-4147-A177-3AD203B41FA5}">
                      <a16:colId xmlns:a16="http://schemas.microsoft.com/office/drawing/2014/main" val="3329988045"/>
                    </a:ext>
                  </a:extLst>
                </a:gridCol>
                <a:gridCol w="869678">
                  <a:extLst>
                    <a:ext uri="{9D8B030D-6E8A-4147-A177-3AD203B41FA5}">
                      <a16:colId xmlns:a16="http://schemas.microsoft.com/office/drawing/2014/main" val="2622833683"/>
                    </a:ext>
                  </a:extLst>
                </a:gridCol>
                <a:gridCol w="862318">
                  <a:extLst>
                    <a:ext uri="{9D8B030D-6E8A-4147-A177-3AD203B41FA5}">
                      <a16:colId xmlns:a16="http://schemas.microsoft.com/office/drawing/2014/main" val="2036556700"/>
                    </a:ext>
                  </a:extLst>
                </a:gridCol>
              </a:tblGrid>
              <a:tr h="188675">
                <a:tc>
                  <a:txBody>
                    <a:bodyPr/>
                    <a:lstStyle/>
                    <a:p>
                      <a:pPr>
                        <a:lnSpc>
                          <a:spcPct val="107000"/>
                        </a:lnSpc>
                        <a:spcAft>
                          <a:spcPts val="800"/>
                        </a:spcAft>
                      </a:pPr>
                      <a:r>
                        <a:rPr lang="tr-TR" sz="1000">
                          <a:effectLst/>
                        </a:rPr>
                        <a:t>Amaç (A1)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Eğitim – öğretimin kalitesini artırmak ve sürdürülebilirliğini sağlamak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51216054"/>
                  </a:ext>
                </a:extLst>
              </a:tr>
              <a:tr h="188675">
                <a:tc>
                  <a:txBody>
                    <a:bodyPr/>
                    <a:lstStyle/>
                    <a:p>
                      <a:pPr>
                        <a:lnSpc>
                          <a:spcPct val="107000"/>
                        </a:lnSpc>
                        <a:spcAft>
                          <a:spcPts val="800"/>
                        </a:spcAft>
                      </a:pPr>
                      <a:r>
                        <a:rPr lang="tr-TR" sz="1000">
                          <a:effectLst/>
                        </a:rPr>
                        <a:t>Hedef (H1.5)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Öğrencilerin bilgi, beceri ve yetkinliğini artırmak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96818184"/>
                  </a:ext>
                </a:extLst>
              </a:tr>
              <a:tr h="386020">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Yükseköğretim/Ön Lisans Eğitimi, Lisans Eğitimi ve Lisansüstü Eğitim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51756247"/>
                  </a:ext>
                </a:extLst>
              </a:tr>
              <a:tr h="188675">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Mesleki yeterlik sahibi ve gelişime açık mezunlar yetiştirilmesi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90825453"/>
                  </a:ext>
                </a:extLst>
              </a:tr>
              <a:tr h="561633">
                <a:tc>
                  <a:txBody>
                    <a:bodyPr/>
                    <a:lstStyle/>
                    <a:p>
                      <a:pPr algn="ctr">
                        <a:lnSpc>
                          <a:spcPct val="107000"/>
                        </a:lnSpc>
                        <a:spcAft>
                          <a:spcPts val="800"/>
                        </a:spcAft>
                      </a:pPr>
                      <a:r>
                        <a:rPr lang="tr-TR" sz="1000" dirty="0">
                          <a:effectLst/>
                        </a:rPr>
                        <a:t> </a:t>
                      </a:r>
                    </a:p>
                    <a:p>
                      <a:pPr>
                        <a:lnSpc>
                          <a:spcPct val="107000"/>
                        </a:lnSpc>
                        <a:spcAft>
                          <a:spcPts val="800"/>
                        </a:spcAft>
                      </a:pPr>
                      <a:r>
                        <a:rPr lang="tr-TR" sz="1000" dirty="0">
                          <a:effectLst/>
                        </a:rPr>
                        <a:t>Performans Göstergeleri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Hedef Etkisi </a:t>
                      </a:r>
                    </a:p>
                    <a:p>
                      <a:pPr algn="ctr">
                        <a:lnSpc>
                          <a:spcPct val="107000"/>
                        </a:lnSpc>
                        <a:spcAft>
                          <a:spcPts val="80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Plan Dönemi başlangıç Değeri (2024)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9807805"/>
                  </a:ext>
                </a:extLst>
              </a:tr>
              <a:tr h="188675">
                <a:tc>
                  <a:txBody>
                    <a:bodyPr/>
                    <a:lstStyle/>
                    <a:p>
                      <a:pPr>
                        <a:lnSpc>
                          <a:spcPct val="107000"/>
                        </a:lnSpc>
                        <a:spcAft>
                          <a:spcPts val="800"/>
                        </a:spcAft>
                      </a:pPr>
                      <a:r>
                        <a:rPr lang="tr-TR" sz="1000">
                          <a:effectLst/>
                        </a:rPr>
                        <a:t>PG1.5.1. Staj yapan öğrenci oranı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18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1601710"/>
                  </a:ext>
                </a:extLst>
              </a:tr>
              <a:tr h="386020">
                <a:tc>
                  <a:txBody>
                    <a:bodyPr/>
                    <a:lstStyle/>
                    <a:p>
                      <a:pPr>
                        <a:lnSpc>
                          <a:spcPct val="107000"/>
                        </a:lnSpc>
                        <a:spcAft>
                          <a:spcPts val="800"/>
                        </a:spcAft>
                      </a:pPr>
                      <a:r>
                        <a:rPr lang="tr-TR" sz="1000">
                          <a:effectLst/>
                        </a:rPr>
                        <a:t>PG1.5.2. Öğrencilere 3+1 ve 7+1 eğitim modelini sunan program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0882689"/>
                  </a:ext>
                </a:extLst>
              </a:tr>
              <a:tr h="386020">
                <a:tc>
                  <a:txBody>
                    <a:bodyPr/>
                    <a:lstStyle/>
                    <a:p>
                      <a:pPr>
                        <a:lnSpc>
                          <a:spcPct val="107000"/>
                        </a:lnSpc>
                        <a:spcAft>
                          <a:spcPts val="800"/>
                        </a:spcAft>
                      </a:pPr>
                      <a:r>
                        <a:rPr lang="tr-TR" sz="1000">
                          <a:effectLst/>
                        </a:rPr>
                        <a:t>PG1.5.3. Program başına düzenlenen teknik gezi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1,40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1,60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912305"/>
                  </a:ext>
                </a:extLst>
              </a:tr>
              <a:tr h="386020">
                <a:tc>
                  <a:txBody>
                    <a:bodyPr/>
                    <a:lstStyle/>
                    <a:p>
                      <a:pPr>
                        <a:lnSpc>
                          <a:spcPct val="107000"/>
                        </a:lnSpc>
                        <a:spcAft>
                          <a:spcPts val="800"/>
                        </a:spcAft>
                      </a:pPr>
                      <a:r>
                        <a:rPr lang="tr-TR" sz="1000">
                          <a:effectLst/>
                        </a:rPr>
                        <a:t>PG1.5.4. Girişimcilik konusunda düzenlenen etkinlik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20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40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8081516"/>
                  </a:ext>
                </a:extLst>
              </a:tr>
              <a:tr h="188675">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gn="just">
                        <a:lnSpc>
                          <a:spcPct val="107000"/>
                        </a:lnSpc>
                        <a:spcAft>
                          <a:spcPts val="800"/>
                        </a:spcAft>
                      </a:pPr>
                      <a:r>
                        <a:rPr lang="tr-TR" sz="1000">
                          <a:effectLst/>
                        </a:rPr>
                        <a:t>Öğrenci İşleri Daire Başkanlığı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5939342"/>
                  </a:ext>
                </a:extLst>
              </a:tr>
              <a:tr h="1746361">
                <a:tc>
                  <a:txBody>
                    <a:bodyPr/>
                    <a:lstStyle/>
                    <a:p>
                      <a:pPr>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marL="342900" lvl="0" indent="-342900" algn="just">
                        <a:lnSpc>
                          <a:spcPct val="107000"/>
                        </a:lnSpc>
                        <a:spcBef>
                          <a:spcPts val="5"/>
                        </a:spcBef>
                        <a:spcAft>
                          <a:spcPts val="800"/>
                        </a:spcAft>
                        <a:buSzPts val="1000"/>
                        <a:buFont typeface="Times New Roman" panose="02020603050405020304" pitchFamily="18" charset="0"/>
                        <a:buChar char="•"/>
                        <a:tabLst>
                          <a:tab pos="179705" algn="l"/>
                        </a:tabLst>
                      </a:pPr>
                      <a:r>
                        <a:rPr lang="tr-TR" sz="1000" dirty="0">
                          <a:effectLst/>
                        </a:rPr>
                        <a:t>Tüm Akademik Birimler</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Kariyer ve Mezunu Ofisi Koordinatörlüğü</a:t>
                      </a:r>
                    </a:p>
                    <a:p>
                      <a:pPr marL="342900" lvl="0" indent="-342900" algn="just">
                        <a:lnSpc>
                          <a:spcPct val="107000"/>
                        </a:lnSpc>
                        <a:spcBef>
                          <a:spcPts val="5"/>
                        </a:spcBef>
                        <a:spcAft>
                          <a:spcPts val="800"/>
                        </a:spcAft>
                        <a:buSzPts val="1000"/>
                        <a:buFont typeface="Times New Roman" panose="02020603050405020304" pitchFamily="18" charset="0"/>
                        <a:buChar char="•"/>
                        <a:tabLst>
                          <a:tab pos="179705" algn="l"/>
                        </a:tabLst>
                      </a:pPr>
                      <a:r>
                        <a:rPr lang="tr-TR" sz="1000" dirty="0">
                          <a:effectLst/>
                        </a:rPr>
                        <a:t>Sağlık, Kültür ve Spor Daire Başkanlığı</a:t>
                      </a:r>
                    </a:p>
                    <a:p>
                      <a:pPr marL="342900" lvl="0" indent="-342900" algn="just">
                        <a:lnSpc>
                          <a:spcPct val="107000"/>
                        </a:lnSpc>
                        <a:spcBef>
                          <a:spcPts val="5"/>
                        </a:spcBef>
                        <a:spcAft>
                          <a:spcPts val="800"/>
                        </a:spcAft>
                        <a:buSzPts val="1000"/>
                        <a:buFont typeface="Times New Roman" panose="02020603050405020304" pitchFamily="18" charset="0"/>
                        <a:buChar char="•"/>
                        <a:tabLst>
                          <a:tab pos="179705" algn="l"/>
                        </a:tabLst>
                      </a:pPr>
                      <a:r>
                        <a:rPr lang="tr-TR" sz="1000" dirty="0">
                          <a:effectLst/>
                        </a:rPr>
                        <a:t>Bilgi ve İletişim Ofisi Koordinatörlüğü</a:t>
                      </a:r>
                    </a:p>
                    <a:p>
                      <a:pPr marL="342900" lvl="0" indent="-342900" algn="just">
                        <a:lnSpc>
                          <a:spcPct val="107000"/>
                        </a:lnSpc>
                        <a:spcBef>
                          <a:spcPts val="5"/>
                        </a:spcBef>
                        <a:spcAft>
                          <a:spcPts val="800"/>
                        </a:spcAft>
                        <a:buSzPts val="1000"/>
                        <a:buFont typeface="Times New Roman" panose="02020603050405020304" pitchFamily="18" charset="0"/>
                        <a:buChar char="•"/>
                        <a:tabLst>
                          <a:tab pos="179705" algn="l"/>
                        </a:tabLst>
                      </a:pPr>
                      <a:r>
                        <a:rPr lang="tr-TR" sz="1000" dirty="0">
                          <a:effectLst/>
                        </a:rPr>
                        <a:t>Uygulama ve Araştırma Merkezleri</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03179298"/>
                  </a:ext>
                </a:extLst>
              </a:tr>
            </a:tbl>
          </a:graphicData>
        </a:graphic>
      </p:graphicFrame>
    </p:spTree>
    <p:extLst>
      <p:ext uri="{BB962C8B-B14F-4D97-AF65-F5344CB8AC3E}">
        <p14:creationId xmlns:p14="http://schemas.microsoft.com/office/powerpoint/2010/main" val="263043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C9215C6-4B20-9EA2-CD74-34DB345E31F6}"/>
            </a:ext>
          </a:extLst>
        </p:cNvPr>
        <p:cNvGrpSpPr/>
        <p:nvPr/>
      </p:nvGrpSpPr>
      <p:grpSpPr>
        <a:xfrm>
          <a:off x="0" y="0"/>
          <a:ext cx="0" cy="0"/>
          <a:chOff x="0" y="0"/>
          <a:chExt cx="0" cy="0"/>
        </a:xfrm>
      </p:grpSpPr>
      <p:graphicFrame>
        <p:nvGraphicFramePr>
          <p:cNvPr id="3" name="İçerik Yer Tutucusu 4">
            <a:extLst>
              <a:ext uri="{FF2B5EF4-FFF2-40B4-BE49-F238E27FC236}">
                <a16:creationId xmlns:a16="http://schemas.microsoft.com/office/drawing/2014/main" id="{463A84F9-F4D8-F84B-F34F-C4F5498B12DA}"/>
              </a:ext>
            </a:extLst>
          </p:cNvPr>
          <p:cNvGraphicFramePr>
            <a:graphicFrameLocks/>
          </p:cNvGraphicFramePr>
          <p:nvPr>
            <p:extLst>
              <p:ext uri="{D42A27DB-BD31-4B8C-83A1-F6EECF244321}">
                <p14:modId xmlns:p14="http://schemas.microsoft.com/office/powerpoint/2010/main" val="1740594700"/>
              </p:ext>
            </p:extLst>
          </p:nvPr>
        </p:nvGraphicFramePr>
        <p:xfrm>
          <a:off x="1191573" y="1267242"/>
          <a:ext cx="10686573" cy="5257209"/>
        </p:xfrm>
        <a:graphic>
          <a:graphicData uri="http://schemas.openxmlformats.org/drawingml/2006/table">
            <a:tbl>
              <a:tblPr firstRow="1" firstCol="1" bandRow="1">
                <a:tableStyleId>{5C22544A-7EE6-4342-B048-85BDC9FD1C3A}</a:tableStyleId>
              </a:tblPr>
              <a:tblGrid>
                <a:gridCol w="3335160">
                  <a:extLst>
                    <a:ext uri="{9D8B030D-6E8A-4147-A177-3AD203B41FA5}">
                      <a16:colId xmlns:a16="http://schemas.microsoft.com/office/drawing/2014/main" val="3274093265"/>
                    </a:ext>
                  </a:extLst>
                </a:gridCol>
                <a:gridCol w="7351413">
                  <a:extLst>
                    <a:ext uri="{9D8B030D-6E8A-4147-A177-3AD203B41FA5}">
                      <a16:colId xmlns:a16="http://schemas.microsoft.com/office/drawing/2014/main" val="337487141"/>
                    </a:ext>
                  </a:extLst>
                </a:gridCol>
              </a:tblGrid>
              <a:tr h="212841">
                <a:tc>
                  <a:txBody>
                    <a:bodyPr/>
                    <a:lstStyle/>
                    <a:p>
                      <a:pPr>
                        <a:lnSpc>
                          <a:spcPct val="107000"/>
                        </a:lnSpc>
                        <a:spcAft>
                          <a:spcPts val="800"/>
                        </a:spcAft>
                      </a:pPr>
                      <a:r>
                        <a:rPr lang="tr-TR" sz="1000">
                          <a:effectLst/>
                        </a:rPr>
                        <a:t>Amaç (A1)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Eğitim – öğretimin kalitesini artırmak ve sürdürülebilirliğini sağlamak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1216054"/>
                  </a:ext>
                </a:extLst>
              </a:tr>
              <a:tr h="212841">
                <a:tc>
                  <a:txBody>
                    <a:bodyPr/>
                    <a:lstStyle/>
                    <a:p>
                      <a:pPr>
                        <a:lnSpc>
                          <a:spcPct val="107000"/>
                        </a:lnSpc>
                        <a:spcAft>
                          <a:spcPts val="800"/>
                        </a:spcAft>
                      </a:pPr>
                      <a:r>
                        <a:rPr lang="tr-TR" sz="1000">
                          <a:effectLst/>
                        </a:rPr>
                        <a:t>Hedef (H1.5)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Öğrencilerin bilgi, beceri ve yetkinliğini artırmak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6818184"/>
                  </a:ext>
                </a:extLst>
              </a:tr>
              <a:tr h="435464">
                <a:tc>
                  <a:txBody>
                    <a:bodyPr/>
                    <a:lstStyle/>
                    <a:p>
                      <a:pPr>
                        <a:lnSpc>
                          <a:spcPct val="107000"/>
                        </a:lnSpc>
                        <a:spcAft>
                          <a:spcPts val="800"/>
                        </a:spcAft>
                      </a:pPr>
                      <a:r>
                        <a:rPr lang="tr-TR" sz="1000" dirty="0">
                          <a:effectLst/>
                        </a:rPr>
                        <a:t>Amacın İlgili Olduğu Program/Alt Program Adı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Yükseköğretim/Ön Lisans Eğitimi, Lisans Eğitimi ve Lisansüstü Eğitim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1756247"/>
                  </a:ext>
                </a:extLst>
              </a:tr>
              <a:tr h="212841">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Mesleki yeterlik sahibi ve gelişime açık mezunlar yetiştirilmesi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0825453"/>
                  </a:ext>
                </a:extLst>
              </a:tr>
              <a:tr h="375046">
                <a:tc>
                  <a:txBody>
                    <a:bodyPr/>
                    <a:lstStyle/>
                    <a:p>
                      <a:pPr algn="l">
                        <a:lnSpc>
                          <a:spcPct val="107000"/>
                        </a:lnSpc>
                        <a:spcAft>
                          <a:spcPts val="800"/>
                        </a:spcAft>
                      </a:pPr>
                      <a:r>
                        <a:rPr lang="tr-TR" sz="1000" b="1" dirty="0">
                          <a:effectLst/>
                        </a:rPr>
                        <a:t> Performans Göstergeleri </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b="1" dirty="0">
                          <a:effectLst/>
                          <a:latin typeface="Calibri" panose="020F0502020204030204" pitchFamily="34" charset="0"/>
                          <a:ea typeface="Calibri" panose="020F0502020204030204" pitchFamily="34" charset="0"/>
                          <a:cs typeface="Times New Roman" panose="02020603050405020304" pitchFamily="18" charset="0"/>
                        </a:rPr>
                        <a:t>Hesaplama Yöntemleri ve Veri Giriş Dönemi</a:t>
                      </a:r>
                    </a:p>
                  </a:txBody>
                  <a:tcPr marL="68580" marR="68580" marT="0" marB="0" anchor="ctr"/>
                </a:tc>
                <a:extLst>
                  <a:ext uri="{0D108BD9-81ED-4DB2-BD59-A6C34878D82A}">
                    <a16:rowId xmlns:a16="http://schemas.microsoft.com/office/drawing/2014/main" val="3079807805"/>
                  </a:ext>
                </a:extLst>
              </a:tr>
              <a:tr h="212841">
                <a:tc>
                  <a:txBody>
                    <a:bodyPr/>
                    <a:lstStyle/>
                    <a:p>
                      <a:pPr>
                        <a:lnSpc>
                          <a:spcPct val="107000"/>
                        </a:lnSpc>
                        <a:spcAft>
                          <a:spcPts val="800"/>
                        </a:spcAft>
                      </a:pPr>
                      <a:r>
                        <a:rPr lang="tr-TR" sz="1000" dirty="0">
                          <a:effectLst/>
                        </a:rPr>
                        <a:t>PG1.5.1. Staj yapan öğrenci oranı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İlgili veri dönemi içerisinde kayıtlı bulunan öğrenciler arasında stajlarını (tüm staj türleri-USP, zorunlu, ihtiyari vb.) tamamlayan öğrencilerin oranını ifade etmektedir. (kayıtlı tüm öğrencilerden staj yapanlar / kayıtlı tüm öğrenciler)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1601710"/>
                  </a:ext>
                </a:extLst>
              </a:tr>
              <a:tr h="435464">
                <a:tc>
                  <a:txBody>
                    <a:bodyPr/>
                    <a:lstStyle/>
                    <a:p>
                      <a:pPr>
                        <a:lnSpc>
                          <a:spcPct val="107000"/>
                        </a:lnSpc>
                        <a:spcAft>
                          <a:spcPts val="800"/>
                        </a:spcAft>
                      </a:pPr>
                      <a:r>
                        <a:rPr lang="tr-TR" sz="1000" dirty="0">
                          <a:effectLst/>
                        </a:rPr>
                        <a:t>PG1.5.2. Öğrencilere 3+1 ve 7+1 eğitim modelini sunan program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İlgili veri dönemi içerisinde öğrencilere 3+1 ve 7+1 eğitim modelini sunan program sayısını ifade etmektedir</a:t>
                      </a:r>
                      <a:endPar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610882689"/>
                  </a:ext>
                </a:extLst>
              </a:tr>
              <a:tr h="435464">
                <a:tc>
                  <a:txBody>
                    <a:bodyPr/>
                    <a:lstStyle/>
                    <a:p>
                      <a:pPr>
                        <a:lnSpc>
                          <a:spcPct val="107000"/>
                        </a:lnSpc>
                        <a:spcAft>
                          <a:spcPts val="800"/>
                        </a:spcAft>
                      </a:pPr>
                      <a:r>
                        <a:rPr lang="tr-TR" sz="1000" dirty="0">
                          <a:effectLst/>
                        </a:rPr>
                        <a:t>PG1.5.3. Program başına düzenlenen teknik gezi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İlgili veri dönemi içerisinde üniversitemiz teknik gezi sayısının toplam program sayısına oranlanması yöntemiyle elde edilen değeri ifade etmektedir.</a:t>
                      </a:r>
                      <a:endPar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45912305"/>
                  </a:ext>
                </a:extLst>
              </a:tr>
              <a:tr h="435464">
                <a:tc>
                  <a:txBody>
                    <a:bodyPr/>
                    <a:lstStyle/>
                    <a:p>
                      <a:pPr>
                        <a:lnSpc>
                          <a:spcPct val="107000"/>
                        </a:lnSpc>
                        <a:spcAft>
                          <a:spcPts val="800"/>
                        </a:spcAft>
                      </a:pPr>
                      <a:r>
                        <a:rPr lang="tr-TR" sz="1000" dirty="0">
                          <a:effectLst/>
                        </a:rPr>
                        <a:t>PG1.5.4. Girişimcilik konusunda düzenlenen etkinlik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İlgili veri dönemi içerisinde üniversitemizde girişimcilik konusunda düzenlenen etkinlik sayısını 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8081516"/>
                  </a:ext>
                </a:extLst>
              </a:tr>
              <a:tr h="212841">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tr-TR" sz="1000" dirty="0">
                          <a:effectLst/>
                        </a:rPr>
                        <a:t>Öğrenci İşleri Daire Başkanlığı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939342"/>
                  </a:ext>
                </a:extLst>
              </a:tr>
              <a:tr h="1970046">
                <a:tc>
                  <a:txBody>
                    <a:bodyPr/>
                    <a:lstStyle/>
                    <a:p>
                      <a:pPr>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a:lnSpc>
                          <a:spcPct val="107000"/>
                        </a:lnSpc>
                        <a:spcBef>
                          <a:spcPts val="5"/>
                        </a:spcBef>
                        <a:spcAft>
                          <a:spcPts val="800"/>
                        </a:spcAft>
                        <a:buSzPts val="1000"/>
                        <a:buFont typeface="Times New Roman" panose="02020603050405020304" pitchFamily="18" charset="0"/>
                        <a:buChar char="•"/>
                        <a:tabLst>
                          <a:tab pos="179705" algn="l"/>
                        </a:tabLst>
                      </a:pPr>
                      <a:r>
                        <a:rPr lang="tr-TR" sz="1000" dirty="0">
                          <a:effectLst/>
                        </a:rPr>
                        <a:t>Tüm Akademik Birimler</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Kariyer ve Mezunu Ofisi Koordinatörlüğü</a:t>
                      </a:r>
                    </a:p>
                    <a:p>
                      <a:pPr marL="342900" lvl="0" indent="-342900" algn="just">
                        <a:lnSpc>
                          <a:spcPct val="107000"/>
                        </a:lnSpc>
                        <a:spcBef>
                          <a:spcPts val="5"/>
                        </a:spcBef>
                        <a:spcAft>
                          <a:spcPts val="800"/>
                        </a:spcAft>
                        <a:buSzPts val="1000"/>
                        <a:buFont typeface="Times New Roman" panose="02020603050405020304" pitchFamily="18" charset="0"/>
                        <a:buChar char="•"/>
                        <a:tabLst>
                          <a:tab pos="179705" algn="l"/>
                        </a:tabLst>
                      </a:pPr>
                      <a:r>
                        <a:rPr lang="tr-TR" sz="1000" dirty="0">
                          <a:effectLst/>
                        </a:rPr>
                        <a:t>Sağlık, Kültür ve Spor Daire Başkanlığı</a:t>
                      </a:r>
                    </a:p>
                    <a:p>
                      <a:pPr marL="342900" lvl="0" indent="-342900" algn="just">
                        <a:lnSpc>
                          <a:spcPct val="107000"/>
                        </a:lnSpc>
                        <a:spcBef>
                          <a:spcPts val="5"/>
                        </a:spcBef>
                        <a:spcAft>
                          <a:spcPts val="800"/>
                        </a:spcAft>
                        <a:buSzPts val="1000"/>
                        <a:buFont typeface="Times New Roman" panose="02020603050405020304" pitchFamily="18" charset="0"/>
                        <a:buChar char="•"/>
                        <a:tabLst>
                          <a:tab pos="179705" algn="l"/>
                        </a:tabLst>
                      </a:pPr>
                      <a:r>
                        <a:rPr lang="tr-TR" sz="1000" dirty="0">
                          <a:effectLst/>
                        </a:rPr>
                        <a:t>Bilgi ve İletişim Ofisi Koordinatörlüğü</a:t>
                      </a:r>
                    </a:p>
                    <a:p>
                      <a:pPr marL="342900" lvl="0" indent="-342900" algn="just">
                        <a:lnSpc>
                          <a:spcPct val="107000"/>
                        </a:lnSpc>
                        <a:spcBef>
                          <a:spcPts val="5"/>
                        </a:spcBef>
                        <a:spcAft>
                          <a:spcPts val="800"/>
                        </a:spcAft>
                        <a:buSzPts val="1000"/>
                        <a:buFont typeface="Times New Roman" panose="02020603050405020304" pitchFamily="18" charset="0"/>
                        <a:buChar char="•"/>
                        <a:tabLst>
                          <a:tab pos="179705" algn="l"/>
                        </a:tabLst>
                      </a:pPr>
                      <a:r>
                        <a:rPr lang="tr-TR" sz="1000" dirty="0">
                          <a:effectLst/>
                        </a:rPr>
                        <a:t>Uygulama ve Araştırma Merkezleri</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3179298"/>
                  </a:ext>
                </a:extLst>
              </a:tr>
            </a:tbl>
          </a:graphicData>
        </a:graphic>
      </p:graphicFrame>
      <p:sp>
        <p:nvSpPr>
          <p:cNvPr id="4" name="Metin kutusu 3">
            <a:extLst>
              <a:ext uri="{FF2B5EF4-FFF2-40B4-BE49-F238E27FC236}">
                <a16:creationId xmlns:a16="http://schemas.microsoft.com/office/drawing/2014/main" id="{3174994B-C662-475E-24B4-02B1C6BE55FA}"/>
              </a:ext>
            </a:extLst>
          </p:cNvPr>
          <p:cNvSpPr txBox="1"/>
          <p:nvPr/>
        </p:nvSpPr>
        <p:spPr>
          <a:xfrm>
            <a:off x="1191573" y="559695"/>
            <a:ext cx="8978782" cy="400110"/>
          </a:xfrm>
          <a:prstGeom prst="rect">
            <a:avLst/>
          </a:prstGeom>
          <a:noFill/>
        </p:spPr>
        <p:txBody>
          <a:bodyPr wrap="square" rtlCol="0">
            <a:spAutoFit/>
          </a:bodyPr>
          <a:lstStyle/>
          <a:p>
            <a:r>
              <a:rPr lang="tr-TR" sz="2000" b="1" dirty="0">
                <a:solidFill>
                  <a:srgbClr val="192E5A"/>
                </a:solidFill>
              </a:rPr>
              <a:t>2025-2029 Stratejik Plan Performans Göstergelerinin Hesaplama Yöntemleri</a:t>
            </a:r>
          </a:p>
        </p:txBody>
      </p:sp>
    </p:spTree>
    <p:extLst>
      <p:ext uri="{BB962C8B-B14F-4D97-AF65-F5344CB8AC3E}">
        <p14:creationId xmlns:p14="http://schemas.microsoft.com/office/powerpoint/2010/main" val="312914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5950B7A-F70C-3E5E-6237-83028264A13C}"/>
            </a:ext>
          </a:extLst>
        </p:cNvPr>
        <p:cNvGrpSpPr/>
        <p:nvPr/>
      </p:nvGrpSpPr>
      <p:grpSpPr>
        <a:xfrm>
          <a:off x="0" y="0"/>
          <a:ext cx="0" cy="0"/>
          <a:chOff x="0" y="0"/>
          <a:chExt cx="0" cy="0"/>
        </a:xfrm>
      </p:grpSpPr>
      <p:graphicFrame>
        <p:nvGraphicFramePr>
          <p:cNvPr id="2" name="İçerik Yer Tutucusu 4">
            <a:extLst>
              <a:ext uri="{FF2B5EF4-FFF2-40B4-BE49-F238E27FC236}">
                <a16:creationId xmlns:a16="http://schemas.microsoft.com/office/drawing/2014/main" id="{F1886521-6BD7-2F43-DA07-F266B0DF5AF3}"/>
              </a:ext>
            </a:extLst>
          </p:cNvPr>
          <p:cNvGraphicFramePr>
            <a:graphicFrameLocks/>
          </p:cNvGraphicFramePr>
          <p:nvPr>
            <p:extLst>
              <p:ext uri="{D42A27DB-BD31-4B8C-83A1-F6EECF244321}">
                <p14:modId xmlns:p14="http://schemas.microsoft.com/office/powerpoint/2010/main" val="1519578726"/>
              </p:ext>
            </p:extLst>
          </p:nvPr>
        </p:nvGraphicFramePr>
        <p:xfrm>
          <a:off x="401179" y="1553955"/>
          <a:ext cx="11295899" cy="4720095"/>
        </p:xfrm>
        <a:graphic>
          <a:graphicData uri="http://schemas.openxmlformats.org/drawingml/2006/table">
            <a:tbl>
              <a:tblPr firstRow="1" firstCol="1" bandRow="1">
                <a:tableStyleId>{5C22544A-7EE6-4342-B048-85BDC9FD1C3A}</a:tableStyleId>
              </a:tblPr>
              <a:tblGrid>
                <a:gridCol w="3527630">
                  <a:extLst>
                    <a:ext uri="{9D8B030D-6E8A-4147-A177-3AD203B41FA5}">
                      <a16:colId xmlns:a16="http://schemas.microsoft.com/office/drawing/2014/main" val="2104548727"/>
                    </a:ext>
                  </a:extLst>
                </a:gridCol>
                <a:gridCol w="1244019">
                  <a:extLst>
                    <a:ext uri="{9D8B030D-6E8A-4147-A177-3AD203B41FA5}">
                      <a16:colId xmlns:a16="http://schemas.microsoft.com/office/drawing/2014/main" val="3623161584"/>
                    </a:ext>
                  </a:extLst>
                </a:gridCol>
                <a:gridCol w="2115332">
                  <a:extLst>
                    <a:ext uri="{9D8B030D-6E8A-4147-A177-3AD203B41FA5}">
                      <a16:colId xmlns:a16="http://schemas.microsoft.com/office/drawing/2014/main" val="3609831212"/>
                    </a:ext>
                  </a:extLst>
                </a:gridCol>
                <a:gridCol w="881285">
                  <a:extLst>
                    <a:ext uri="{9D8B030D-6E8A-4147-A177-3AD203B41FA5}">
                      <a16:colId xmlns:a16="http://schemas.microsoft.com/office/drawing/2014/main" val="3482255273"/>
                    </a:ext>
                  </a:extLst>
                </a:gridCol>
                <a:gridCol w="883778">
                  <a:extLst>
                    <a:ext uri="{9D8B030D-6E8A-4147-A177-3AD203B41FA5}">
                      <a16:colId xmlns:a16="http://schemas.microsoft.com/office/drawing/2014/main" val="2104612726"/>
                    </a:ext>
                  </a:extLst>
                </a:gridCol>
                <a:gridCol w="883778">
                  <a:extLst>
                    <a:ext uri="{9D8B030D-6E8A-4147-A177-3AD203B41FA5}">
                      <a16:colId xmlns:a16="http://schemas.microsoft.com/office/drawing/2014/main" val="1330950780"/>
                    </a:ext>
                  </a:extLst>
                </a:gridCol>
                <a:gridCol w="883778">
                  <a:extLst>
                    <a:ext uri="{9D8B030D-6E8A-4147-A177-3AD203B41FA5}">
                      <a16:colId xmlns:a16="http://schemas.microsoft.com/office/drawing/2014/main" val="911999359"/>
                    </a:ext>
                  </a:extLst>
                </a:gridCol>
                <a:gridCol w="876299">
                  <a:extLst>
                    <a:ext uri="{9D8B030D-6E8A-4147-A177-3AD203B41FA5}">
                      <a16:colId xmlns:a16="http://schemas.microsoft.com/office/drawing/2014/main" val="708252592"/>
                    </a:ext>
                  </a:extLst>
                </a:gridCol>
              </a:tblGrid>
              <a:tr h="356767">
                <a:tc>
                  <a:txBody>
                    <a:bodyPr/>
                    <a:lstStyle/>
                    <a:p>
                      <a:pPr>
                        <a:lnSpc>
                          <a:spcPct val="107000"/>
                        </a:lnSpc>
                        <a:spcAft>
                          <a:spcPts val="800"/>
                        </a:spcAft>
                      </a:pPr>
                      <a:r>
                        <a:rPr lang="tr-TR" sz="1000" dirty="0">
                          <a:effectLst/>
                        </a:rPr>
                        <a:t>Amaç (A2)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dirty="0">
                          <a:effectLst/>
                        </a:rPr>
                        <a:t>Özgün değer katan bilimsel araştırmaların niteliğini ve niceliğini artırmak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18960514"/>
                  </a:ext>
                </a:extLst>
              </a:tr>
              <a:tr h="174334">
                <a:tc>
                  <a:txBody>
                    <a:bodyPr/>
                    <a:lstStyle/>
                    <a:p>
                      <a:pPr>
                        <a:lnSpc>
                          <a:spcPct val="107000"/>
                        </a:lnSpc>
                        <a:spcAft>
                          <a:spcPts val="800"/>
                        </a:spcAft>
                      </a:pPr>
                      <a:r>
                        <a:rPr lang="tr-TR" sz="1000">
                          <a:effectLst/>
                        </a:rPr>
                        <a:t>Hedef (H2.1)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Öğretim elemanı başına düşen nitelikli yayın sayısını arttırmak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42554681"/>
                  </a:ext>
                </a:extLst>
              </a:tr>
              <a:tr h="356767">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Araştırma, Geliştirme ve Yenilik / Yükseköğretimde Bilimsel Araştırma ve Geliştirme</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36264433"/>
                  </a:ext>
                </a:extLst>
              </a:tr>
              <a:tr h="356767">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Yükseköğretim kurumlarında inovasyon amaçlı bilimsel çalışmaların arttırılması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92279799"/>
                  </a:ext>
                </a:extLst>
              </a:tr>
              <a:tr h="652865">
                <a:tc>
                  <a:txBody>
                    <a:bodyPr/>
                    <a:lstStyle/>
                    <a:p>
                      <a:pPr algn="ctr">
                        <a:lnSpc>
                          <a:spcPct val="107000"/>
                        </a:lnSpc>
                        <a:spcAft>
                          <a:spcPts val="800"/>
                        </a:spcAft>
                      </a:pPr>
                      <a:r>
                        <a:rPr lang="tr-TR" sz="1000">
                          <a:effectLst/>
                        </a:rPr>
                        <a:t> </a:t>
                      </a:r>
                    </a:p>
                    <a:p>
                      <a:pPr>
                        <a:lnSpc>
                          <a:spcPct val="107000"/>
                        </a:lnSpc>
                        <a:spcAft>
                          <a:spcPts val="800"/>
                        </a:spcAft>
                      </a:pPr>
                      <a:r>
                        <a:rPr lang="tr-TR" sz="1000">
                          <a:effectLst/>
                        </a:rPr>
                        <a:t>Performans Göstergeleri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Hedef Etkisi </a:t>
                      </a:r>
                    </a:p>
                    <a:p>
                      <a:pPr algn="ctr">
                        <a:lnSpc>
                          <a:spcPct val="107000"/>
                        </a:lnSpc>
                        <a:spcAft>
                          <a:spcPts val="80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Plan Dönemi başlangıç Değeri (2024)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3856149"/>
                  </a:ext>
                </a:extLst>
              </a:tr>
              <a:tr h="647893">
                <a:tc>
                  <a:txBody>
                    <a:bodyPr/>
                    <a:lstStyle/>
                    <a:p>
                      <a:pPr marR="168910" algn="l">
                        <a:spcBef>
                          <a:spcPts val="305"/>
                        </a:spcBef>
                      </a:pPr>
                      <a:r>
                        <a:rPr lang="tr-TR" sz="1000">
                          <a:effectLst/>
                        </a:rPr>
                        <a:t>PG2.1.1. Öğretim üyesi başına düşen Web of Science endekslerinde yayınlanan yayın sayısı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40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1,70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1,72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1,74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1,76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1,78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1,80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7054419"/>
                  </a:ext>
                </a:extLst>
              </a:tr>
              <a:tr h="681992">
                <a:tc>
                  <a:txBody>
                    <a:bodyPr/>
                    <a:lstStyle/>
                    <a:p>
                      <a:pPr marR="205105" algn="l"/>
                      <a:r>
                        <a:rPr lang="tr-TR" sz="1000">
                          <a:effectLst/>
                        </a:rPr>
                        <a:t>PG2.1.2. Öğretim üyesi başına düşen Scopus endeksinde yayınlanan yayın sayısı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1,97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9705242"/>
                  </a:ext>
                </a:extLst>
              </a:tr>
              <a:tr h="721633">
                <a:tc>
                  <a:txBody>
                    <a:bodyPr/>
                    <a:lstStyle/>
                    <a:p>
                      <a:pPr>
                        <a:lnSpc>
                          <a:spcPct val="107000"/>
                        </a:lnSpc>
                        <a:spcAft>
                          <a:spcPts val="800"/>
                        </a:spcAft>
                      </a:pPr>
                      <a:r>
                        <a:rPr lang="tr-TR" sz="1000">
                          <a:effectLst/>
                        </a:rPr>
                        <a:t>PG2.1.3. Öğretim üyesi başına düşen TR-Dizin indeksindeki dergilerde basılan yayın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30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0,50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0,55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0,60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0,65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0,70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0,75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7020698"/>
                  </a:ext>
                </a:extLst>
              </a:tr>
              <a:tr h="174334">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gn="just">
                        <a:lnSpc>
                          <a:spcPct val="107000"/>
                        </a:lnSpc>
                        <a:spcAft>
                          <a:spcPts val="800"/>
                        </a:spcAft>
                      </a:pPr>
                      <a:r>
                        <a:rPr lang="tr-TR" sz="1000">
                          <a:effectLst/>
                        </a:rPr>
                        <a:t>Rektörlük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98426268"/>
                  </a:ext>
                </a:extLst>
              </a:tr>
              <a:tr h="596743">
                <a:tc>
                  <a:txBody>
                    <a:bodyPr/>
                    <a:lstStyle/>
                    <a:p>
                      <a:pPr>
                        <a:lnSpc>
                          <a:spcPct val="107000"/>
                        </a:lnSpc>
                        <a:spcAft>
                          <a:spcPts val="800"/>
                        </a:spcAft>
                      </a:pPr>
                      <a:r>
                        <a:rPr lang="tr-TR" sz="1000">
                          <a:effectLst/>
                        </a:rPr>
                        <a:t>İş Birliği Yapılacak Birim(ler)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marL="342900" lvl="0" indent="-342900" algn="just">
                        <a:spcBef>
                          <a:spcPts val="305"/>
                        </a:spcBef>
                        <a:buSzPts val="1000"/>
                        <a:buFont typeface="Times New Roman" panose="02020603050405020304" pitchFamily="18" charset="0"/>
                        <a:buChar char="•"/>
                        <a:tabLst>
                          <a:tab pos="179705" algn="l"/>
                        </a:tabLst>
                      </a:pPr>
                      <a:r>
                        <a:rPr lang="tr-TR" sz="1000" dirty="0">
                          <a:effectLst/>
                        </a:rPr>
                        <a:t>Akademik Birimler</a:t>
                      </a:r>
                    </a:p>
                    <a:p>
                      <a:pPr marL="342900" lvl="0" indent="-342900" algn="just">
                        <a:spcBef>
                          <a:spcPts val="305"/>
                        </a:spcBef>
                        <a:buSzPts val="1000"/>
                        <a:buFont typeface="Times New Roman" panose="02020603050405020304" pitchFamily="18" charset="0"/>
                        <a:buChar char="•"/>
                        <a:tabLst>
                          <a:tab pos="179705" algn="l"/>
                        </a:tabLst>
                      </a:pPr>
                      <a:r>
                        <a:rPr lang="tr-TR" sz="1000" dirty="0">
                          <a:effectLst/>
                        </a:rPr>
                        <a:t>Bilgi İşlem Daire Başkanlığı</a:t>
                      </a:r>
                    </a:p>
                    <a:p>
                      <a:pPr marL="342900" lvl="0" indent="-342900" algn="just">
                        <a:spcBef>
                          <a:spcPts val="305"/>
                        </a:spcBef>
                        <a:buSzPts val="1000"/>
                        <a:buFont typeface="Times New Roman" panose="02020603050405020304" pitchFamily="18" charset="0"/>
                        <a:buChar char="•"/>
                        <a:tabLst>
                          <a:tab pos="179705" algn="l"/>
                        </a:tabLst>
                      </a:pPr>
                      <a:r>
                        <a:rPr lang="tr-TR" sz="1000" dirty="0">
                          <a:effectLst/>
                        </a:rPr>
                        <a:t>Proje Ofisi Koordinatörlüğü</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54256197"/>
                  </a:ext>
                </a:extLst>
              </a:tr>
            </a:tbl>
          </a:graphicData>
        </a:graphic>
      </p:graphicFrame>
      <p:sp>
        <p:nvSpPr>
          <p:cNvPr id="3" name="Metin kutusu 2">
            <a:extLst>
              <a:ext uri="{FF2B5EF4-FFF2-40B4-BE49-F238E27FC236}">
                <a16:creationId xmlns:a16="http://schemas.microsoft.com/office/drawing/2014/main" id="{CEB4911C-4E33-FB87-ACEC-A54302F094E3}"/>
              </a:ext>
            </a:extLst>
          </p:cNvPr>
          <p:cNvSpPr txBox="1"/>
          <p:nvPr/>
        </p:nvSpPr>
        <p:spPr>
          <a:xfrm>
            <a:off x="401179" y="972164"/>
            <a:ext cx="8978782" cy="400110"/>
          </a:xfrm>
          <a:prstGeom prst="rect">
            <a:avLst/>
          </a:prstGeom>
          <a:noFill/>
        </p:spPr>
        <p:txBody>
          <a:bodyPr wrap="square" rtlCol="0">
            <a:spAutoFit/>
          </a:bodyPr>
          <a:lstStyle/>
          <a:p>
            <a:r>
              <a:rPr lang="tr-TR" sz="2000" b="1" dirty="0">
                <a:solidFill>
                  <a:srgbClr val="192E5A"/>
                </a:solidFill>
              </a:rPr>
              <a:t>2025-2029 Stratejik Planı Performans Göstergeleri</a:t>
            </a:r>
          </a:p>
        </p:txBody>
      </p:sp>
    </p:spTree>
    <p:extLst>
      <p:ext uri="{BB962C8B-B14F-4D97-AF65-F5344CB8AC3E}">
        <p14:creationId xmlns:p14="http://schemas.microsoft.com/office/powerpoint/2010/main" val="49381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20F7A91-8F3A-4188-4622-6C3D6766E6C3}"/>
            </a:ext>
          </a:extLst>
        </p:cNvPr>
        <p:cNvGrpSpPr/>
        <p:nvPr/>
      </p:nvGrpSpPr>
      <p:grpSpPr>
        <a:xfrm>
          <a:off x="0" y="0"/>
          <a:ext cx="0" cy="0"/>
          <a:chOff x="0" y="0"/>
          <a:chExt cx="0" cy="0"/>
        </a:xfrm>
      </p:grpSpPr>
      <p:graphicFrame>
        <p:nvGraphicFramePr>
          <p:cNvPr id="3" name="İçerik Yer Tutucusu 4">
            <a:extLst>
              <a:ext uri="{FF2B5EF4-FFF2-40B4-BE49-F238E27FC236}">
                <a16:creationId xmlns:a16="http://schemas.microsoft.com/office/drawing/2014/main" id="{70148FDE-2301-B12C-E692-762D9FCA73AB}"/>
              </a:ext>
            </a:extLst>
          </p:cNvPr>
          <p:cNvGraphicFramePr>
            <a:graphicFrameLocks/>
          </p:cNvGraphicFramePr>
          <p:nvPr>
            <p:extLst>
              <p:ext uri="{D42A27DB-BD31-4B8C-83A1-F6EECF244321}">
                <p14:modId xmlns:p14="http://schemas.microsoft.com/office/powerpoint/2010/main" val="782817634"/>
              </p:ext>
            </p:extLst>
          </p:nvPr>
        </p:nvGraphicFramePr>
        <p:xfrm>
          <a:off x="384441" y="1028854"/>
          <a:ext cx="11285476" cy="4801578"/>
        </p:xfrm>
        <a:graphic>
          <a:graphicData uri="http://schemas.openxmlformats.org/drawingml/2006/table">
            <a:tbl>
              <a:tblPr firstRow="1" firstCol="1" bandRow="1">
                <a:tableStyleId>{5C22544A-7EE6-4342-B048-85BDC9FD1C3A}</a:tableStyleId>
              </a:tblPr>
              <a:tblGrid>
                <a:gridCol w="3524375">
                  <a:extLst>
                    <a:ext uri="{9D8B030D-6E8A-4147-A177-3AD203B41FA5}">
                      <a16:colId xmlns:a16="http://schemas.microsoft.com/office/drawing/2014/main" val="2104548727"/>
                    </a:ext>
                  </a:extLst>
                </a:gridCol>
                <a:gridCol w="7761101">
                  <a:extLst>
                    <a:ext uri="{9D8B030D-6E8A-4147-A177-3AD203B41FA5}">
                      <a16:colId xmlns:a16="http://schemas.microsoft.com/office/drawing/2014/main" val="3623161584"/>
                    </a:ext>
                  </a:extLst>
                </a:gridCol>
              </a:tblGrid>
              <a:tr h="391644">
                <a:tc>
                  <a:txBody>
                    <a:bodyPr/>
                    <a:lstStyle/>
                    <a:p>
                      <a:pPr>
                        <a:lnSpc>
                          <a:spcPct val="107000"/>
                        </a:lnSpc>
                        <a:spcAft>
                          <a:spcPts val="800"/>
                        </a:spcAft>
                      </a:pPr>
                      <a:r>
                        <a:rPr lang="tr-TR" sz="1000" dirty="0">
                          <a:effectLst/>
                        </a:rPr>
                        <a:t>Amaç (A2)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Özgün değer katan bilimsel araştırmaların niteliğini ve niceliğini artırmak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8960514"/>
                  </a:ext>
                </a:extLst>
              </a:tr>
              <a:tr h="191376">
                <a:tc>
                  <a:txBody>
                    <a:bodyPr/>
                    <a:lstStyle/>
                    <a:p>
                      <a:pPr>
                        <a:lnSpc>
                          <a:spcPct val="107000"/>
                        </a:lnSpc>
                        <a:spcAft>
                          <a:spcPts val="800"/>
                        </a:spcAft>
                      </a:pPr>
                      <a:r>
                        <a:rPr lang="tr-TR" sz="1000">
                          <a:effectLst/>
                        </a:rPr>
                        <a:t>Hedef (H2.1)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Öğretim elemanı başına düşen nitelikli yayın sayısını arttırmak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2554681"/>
                  </a:ext>
                </a:extLst>
              </a:tr>
              <a:tr h="391644">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Araştırma, Geliştirme ve Yenilik / Yükseköğretimde Bilimsel Araştırma ve Geliştirme</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36264433"/>
                  </a:ext>
                </a:extLst>
              </a:tr>
              <a:tr h="391644">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Yükseköğretim kurumlarında inovasyon amaçlı bilimsel çalışmaların arttırılması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92279799"/>
                  </a:ext>
                </a:extLst>
              </a:tr>
              <a:tr h="336750">
                <a:tc>
                  <a:txBody>
                    <a:bodyPr/>
                    <a:lstStyle/>
                    <a:p>
                      <a:pPr algn="l">
                        <a:lnSpc>
                          <a:spcPct val="107000"/>
                        </a:lnSpc>
                        <a:spcAft>
                          <a:spcPts val="800"/>
                        </a:spcAft>
                      </a:pPr>
                      <a:r>
                        <a:rPr lang="tr-TR" sz="1000" dirty="0">
                          <a:effectLst/>
                        </a:rPr>
                        <a:t> Performans Göstergeleri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dirty="0">
                          <a:effectLst/>
                          <a:latin typeface="Calibri" panose="020F0502020204030204" pitchFamily="34" charset="0"/>
                          <a:ea typeface="Calibri" panose="020F0502020204030204" pitchFamily="34" charset="0"/>
                          <a:cs typeface="Times New Roman" panose="02020603050405020304" pitchFamily="18" charset="0"/>
                        </a:rPr>
                        <a:t>Hesaplama Yöntemleri ve Veri Giriş Dönemi</a:t>
                      </a:r>
                    </a:p>
                  </a:txBody>
                  <a:tcPr marL="68580" marR="68580" marT="0" marB="0" anchor="ctr"/>
                </a:tc>
                <a:extLst>
                  <a:ext uri="{0D108BD9-81ED-4DB2-BD59-A6C34878D82A}">
                    <a16:rowId xmlns:a16="http://schemas.microsoft.com/office/drawing/2014/main" val="1293856149"/>
                  </a:ext>
                </a:extLst>
              </a:tr>
              <a:tr h="711228">
                <a:tc>
                  <a:txBody>
                    <a:bodyPr/>
                    <a:lstStyle/>
                    <a:p>
                      <a:pPr marR="168910" algn="l">
                        <a:spcBef>
                          <a:spcPts val="305"/>
                        </a:spcBef>
                      </a:pPr>
                      <a:r>
                        <a:rPr lang="tr-TR" sz="1000" dirty="0">
                          <a:effectLst/>
                        </a:rPr>
                        <a:t>PG2.1.1. Öğretim üyesi başına düşen Web of </a:t>
                      </a:r>
                      <a:r>
                        <a:rPr lang="tr-TR" sz="1000" dirty="0" err="1">
                          <a:effectLst/>
                        </a:rPr>
                        <a:t>Science</a:t>
                      </a:r>
                      <a:r>
                        <a:rPr lang="tr-TR" sz="1000" dirty="0">
                          <a:effectLst/>
                        </a:rPr>
                        <a:t> endekslerinde yayınlanan yayın sayısı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İlgili veri dönemi içerisinde </a:t>
                      </a:r>
                      <a:r>
                        <a:rPr lang="tr-TR" sz="1000" dirty="0">
                          <a:effectLst/>
                        </a:rPr>
                        <a:t>Öğretim üyesi başına düşen Web of </a:t>
                      </a:r>
                      <a:r>
                        <a:rPr lang="tr-TR" sz="1000" dirty="0" err="1">
                          <a:effectLst/>
                        </a:rPr>
                        <a:t>Science</a:t>
                      </a:r>
                      <a:r>
                        <a:rPr lang="tr-TR" sz="1000" dirty="0">
                          <a:effectLst/>
                        </a:rPr>
                        <a:t> endekslerinde yayınlanan yayın sayısını ifade etmektedir.</a:t>
                      </a:r>
                    </a:p>
                    <a:p>
                      <a:pPr algn="l">
                        <a:lnSpc>
                          <a:spcPct val="107000"/>
                        </a:lnSpc>
                        <a:spcAft>
                          <a:spcPts val="80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Birimler Verişi Girişi Yaparken sadece </a:t>
                      </a:r>
                      <a:r>
                        <a:rPr lang="tr-TR" sz="1050" b="1" u="sng" dirty="0">
                          <a:solidFill>
                            <a:srgbClr val="002060"/>
                          </a:solidFill>
                          <a:effectLst/>
                        </a:rPr>
                        <a:t>Web of </a:t>
                      </a:r>
                      <a:r>
                        <a:rPr lang="tr-TR" sz="1050" b="1" u="sng" dirty="0" err="1">
                          <a:solidFill>
                            <a:srgbClr val="002060"/>
                          </a:solidFill>
                          <a:effectLst/>
                        </a:rPr>
                        <a:t>Science</a:t>
                      </a:r>
                      <a:r>
                        <a:rPr lang="tr-TR" sz="1050" b="1" u="sng" dirty="0">
                          <a:solidFill>
                            <a:srgbClr val="002060"/>
                          </a:solidFill>
                          <a:effectLst/>
                        </a:rPr>
                        <a:t> endekslerinde yayınlanan yayın sayısını girmesi </a:t>
                      </a:r>
                      <a:r>
                        <a:rPr lang="tr-TR" sz="1000" kern="1200" dirty="0">
                          <a:solidFill>
                            <a:schemeClr val="dk1"/>
                          </a:solidFill>
                          <a:effectLst/>
                          <a:latin typeface="+mn-lt"/>
                          <a:ea typeface="+mn-ea"/>
                          <a:cs typeface="+mn-cs"/>
                        </a:rPr>
                        <a:t>hususu önemli bir konudur.</a:t>
                      </a:r>
                    </a:p>
                  </a:txBody>
                  <a:tcPr marL="68580" marR="68580" marT="0" marB="0" anchor="ctr"/>
                </a:tc>
                <a:extLst>
                  <a:ext uri="{0D108BD9-81ED-4DB2-BD59-A6C34878D82A}">
                    <a16:rowId xmlns:a16="http://schemas.microsoft.com/office/drawing/2014/main" val="1717054419"/>
                  </a:ext>
                </a:extLst>
              </a:tr>
              <a:tr h="748661">
                <a:tc>
                  <a:txBody>
                    <a:bodyPr/>
                    <a:lstStyle/>
                    <a:p>
                      <a:pPr marR="205105" algn="l"/>
                      <a:r>
                        <a:rPr lang="tr-TR" sz="1000" dirty="0">
                          <a:effectLst/>
                        </a:rPr>
                        <a:t>PG2.1.2. Öğretim üyesi başına düşen </a:t>
                      </a:r>
                      <a:r>
                        <a:rPr lang="tr-TR" sz="1000" dirty="0" err="1">
                          <a:effectLst/>
                        </a:rPr>
                        <a:t>Scopus</a:t>
                      </a:r>
                      <a:r>
                        <a:rPr lang="tr-TR" sz="1000" dirty="0">
                          <a:effectLst/>
                        </a:rPr>
                        <a:t> endeksinde yayınlanan yayın sayısı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İlgili veri dönemi içerisinde </a:t>
                      </a:r>
                      <a:r>
                        <a:rPr lang="tr-TR" sz="1000" dirty="0">
                          <a:effectLst/>
                        </a:rPr>
                        <a:t>Öğretim üyesi başına </a:t>
                      </a:r>
                      <a:r>
                        <a:rPr lang="tr-TR" sz="1000" dirty="0" err="1">
                          <a:effectLst/>
                        </a:rPr>
                        <a:t>Scopus</a:t>
                      </a:r>
                      <a:r>
                        <a:rPr lang="tr-TR" sz="1000" dirty="0">
                          <a:effectLst/>
                        </a:rPr>
                        <a:t> endeksinde endekslerinde yayınlanan yayın sayısını ifade etmektedir.</a:t>
                      </a:r>
                    </a:p>
                    <a:p>
                      <a:pPr algn="l">
                        <a:lnSpc>
                          <a:spcPct val="107000"/>
                        </a:lnSpc>
                        <a:spcAft>
                          <a:spcPts val="80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Birimler Verişi Girişi Yaparken sadece </a:t>
                      </a:r>
                      <a:r>
                        <a:rPr lang="tr-TR" sz="1050" b="1" u="sng" dirty="0" err="1">
                          <a:solidFill>
                            <a:srgbClr val="002060"/>
                          </a:solidFill>
                          <a:effectLst/>
                        </a:rPr>
                        <a:t>Scopus</a:t>
                      </a:r>
                      <a:r>
                        <a:rPr lang="tr-TR" sz="1050" b="1" u="sng" dirty="0">
                          <a:solidFill>
                            <a:srgbClr val="002060"/>
                          </a:solidFill>
                          <a:effectLst/>
                        </a:rPr>
                        <a:t> endeksinde yayınlanan yayın sayısını girmesi </a:t>
                      </a:r>
                      <a:r>
                        <a:rPr lang="tr-TR" sz="1000" kern="1200" dirty="0">
                          <a:solidFill>
                            <a:schemeClr val="dk1"/>
                          </a:solidFill>
                          <a:effectLst/>
                          <a:latin typeface="+mn-lt"/>
                          <a:ea typeface="+mn-ea"/>
                          <a:cs typeface="+mn-cs"/>
                        </a:rPr>
                        <a:t>hususu önemli bir konudur.</a:t>
                      </a:r>
                    </a:p>
                    <a:p>
                      <a:pPr algn="l">
                        <a:lnSpc>
                          <a:spcPct val="107000"/>
                        </a:lnSpc>
                        <a:spcAft>
                          <a:spcPts val="800"/>
                        </a:spcAft>
                      </a:pP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9705242"/>
                  </a:ext>
                </a:extLst>
              </a:tr>
              <a:tr h="792177">
                <a:tc>
                  <a:txBody>
                    <a:bodyPr/>
                    <a:lstStyle/>
                    <a:p>
                      <a:pPr>
                        <a:lnSpc>
                          <a:spcPct val="107000"/>
                        </a:lnSpc>
                        <a:spcAft>
                          <a:spcPts val="800"/>
                        </a:spcAft>
                      </a:pPr>
                      <a:r>
                        <a:rPr lang="tr-TR" sz="1000" dirty="0">
                          <a:effectLst/>
                        </a:rPr>
                        <a:t>PG2.1.3. Öğretim üyesi başına düşen TR-Dizin indeksindeki dergilerde basılan yayın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İlgili veri dönemi içerisinde </a:t>
                      </a:r>
                      <a:r>
                        <a:rPr lang="tr-TR" sz="1000" dirty="0">
                          <a:effectLst/>
                        </a:rPr>
                        <a:t>Öğretim üyesi başına düşen TR-Dizin indeksindeki dergilerde basılan yayın sayısını ifade etmektedir.</a:t>
                      </a:r>
                    </a:p>
                    <a:p>
                      <a:pPr algn="l">
                        <a:lnSpc>
                          <a:spcPct val="107000"/>
                        </a:lnSpc>
                        <a:spcAft>
                          <a:spcPts val="80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Birimler Verişi Girişi Yaparken sadece </a:t>
                      </a:r>
                      <a:r>
                        <a:rPr lang="tr-TR" sz="1050" b="1" u="sng" dirty="0">
                          <a:solidFill>
                            <a:srgbClr val="002060"/>
                          </a:solidFill>
                          <a:effectLst/>
                        </a:rPr>
                        <a:t>TR-Dizin indeksindeki dergilerde basılan yayın sayısını girmesi </a:t>
                      </a:r>
                      <a:r>
                        <a:rPr lang="tr-TR" sz="1000" kern="1200" dirty="0">
                          <a:solidFill>
                            <a:schemeClr val="dk1"/>
                          </a:solidFill>
                          <a:effectLst/>
                          <a:latin typeface="+mn-lt"/>
                          <a:ea typeface="+mn-ea"/>
                          <a:cs typeface="+mn-cs"/>
                        </a:rPr>
                        <a:t>hususu önemli bir konudur.</a:t>
                      </a:r>
                    </a:p>
                    <a:p>
                      <a:pPr algn="l">
                        <a:lnSpc>
                          <a:spcPct val="107000"/>
                        </a:lnSpc>
                        <a:spcAft>
                          <a:spcPts val="800"/>
                        </a:spcAft>
                      </a:pP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7020698"/>
                  </a:ext>
                </a:extLst>
              </a:tr>
              <a:tr h="191376">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tr-TR" sz="1000" dirty="0">
                          <a:effectLst/>
                        </a:rPr>
                        <a:t>Rektörlük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8426268"/>
                  </a:ext>
                </a:extLst>
              </a:tr>
              <a:tr h="655078">
                <a:tc>
                  <a:txBody>
                    <a:bodyPr/>
                    <a:lstStyle/>
                    <a:p>
                      <a:pPr>
                        <a:lnSpc>
                          <a:spcPct val="107000"/>
                        </a:lnSpc>
                        <a:spcAft>
                          <a:spcPts val="800"/>
                        </a:spcAft>
                      </a:pPr>
                      <a:r>
                        <a:rPr lang="tr-TR" sz="1000">
                          <a:effectLst/>
                        </a:rPr>
                        <a:t>İş Birliği Yapılacak Birim(ler)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a:spcBef>
                          <a:spcPts val="305"/>
                        </a:spcBef>
                        <a:buSzPts val="1000"/>
                        <a:buFont typeface="Times New Roman" panose="02020603050405020304" pitchFamily="18" charset="0"/>
                        <a:buChar char="•"/>
                        <a:tabLst>
                          <a:tab pos="179705" algn="l"/>
                        </a:tabLst>
                      </a:pPr>
                      <a:r>
                        <a:rPr lang="tr-TR" sz="1000" dirty="0">
                          <a:effectLst/>
                        </a:rPr>
                        <a:t>Akademik Birimler</a:t>
                      </a:r>
                    </a:p>
                    <a:p>
                      <a:pPr marL="342900" lvl="0" indent="-342900" algn="just">
                        <a:spcBef>
                          <a:spcPts val="305"/>
                        </a:spcBef>
                        <a:buSzPts val="1000"/>
                        <a:buFont typeface="Times New Roman" panose="02020603050405020304" pitchFamily="18" charset="0"/>
                        <a:buChar char="•"/>
                        <a:tabLst>
                          <a:tab pos="179705" algn="l"/>
                        </a:tabLst>
                      </a:pPr>
                      <a:r>
                        <a:rPr lang="tr-TR" sz="1000" dirty="0">
                          <a:effectLst/>
                        </a:rPr>
                        <a:t>Bilgi İşlem Daire Başkanlığı</a:t>
                      </a:r>
                    </a:p>
                    <a:p>
                      <a:pPr marL="342900" lvl="0" indent="-342900" algn="just">
                        <a:spcBef>
                          <a:spcPts val="305"/>
                        </a:spcBef>
                        <a:buSzPts val="1000"/>
                        <a:buFont typeface="Times New Roman" panose="02020603050405020304" pitchFamily="18" charset="0"/>
                        <a:buChar char="•"/>
                        <a:tabLst>
                          <a:tab pos="179705" algn="l"/>
                        </a:tabLst>
                      </a:pPr>
                      <a:r>
                        <a:rPr lang="tr-TR" sz="1000" dirty="0">
                          <a:effectLst/>
                        </a:rPr>
                        <a:t>Proje Ofisi Koordinatörlüğü</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4256197"/>
                  </a:ext>
                </a:extLst>
              </a:tr>
            </a:tbl>
          </a:graphicData>
        </a:graphic>
      </p:graphicFrame>
      <p:sp>
        <p:nvSpPr>
          <p:cNvPr id="4" name="Metin kutusu 3">
            <a:extLst>
              <a:ext uri="{FF2B5EF4-FFF2-40B4-BE49-F238E27FC236}">
                <a16:creationId xmlns:a16="http://schemas.microsoft.com/office/drawing/2014/main" id="{C9323FA8-F1BD-5994-4AE3-4CF3B760DA7A}"/>
              </a:ext>
            </a:extLst>
          </p:cNvPr>
          <p:cNvSpPr txBox="1"/>
          <p:nvPr/>
        </p:nvSpPr>
        <p:spPr>
          <a:xfrm>
            <a:off x="384441" y="442000"/>
            <a:ext cx="8978782" cy="400110"/>
          </a:xfrm>
          <a:prstGeom prst="rect">
            <a:avLst/>
          </a:prstGeom>
          <a:noFill/>
        </p:spPr>
        <p:txBody>
          <a:bodyPr wrap="square" rtlCol="0">
            <a:spAutoFit/>
          </a:bodyPr>
          <a:lstStyle/>
          <a:p>
            <a:r>
              <a:rPr lang="tr-TR" sz="2000" b="1" dirty="0">
                <a:solidFill>
                  <a:srgbClr val="192E5A"/>
                </a:solidFill>
              </a:rPr>
              <a:t>2025-2029 Stratejik Plan Performans Göstergelerinin Hesaplama Yöntemleri</a:t>
            </a:r>
          </a:p>
        </p:txBody>
      </p:sp>
    </p:spTree>
    <p:extLst>
      <p:ext uri="{BB962C8B-B14F-4D97-AF65-F5344CB8AC3E}">
        <p14:creationId xmlns:p14="http://schemas.microsoft.com/office/powerpoint/2010/main" val="297764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2870E0-D96E-5987-3B10-412358FA4223}"/>
            </a:ext>
          </a:extLst>
        </p:cNvPr>
        <p:cNvGrpSpPr/>
        <p:nvPr/>
      </p:nvGrpSpPr>
      <p:grpSpPr>
        <a:xfrm>
          <a:off x="0" y="0"/>
          <a:ext cx="0" cy="0"/>
          <a:chOff x="0" y="0"/>
          <a:chExt cx="0" cy="0"/>
        </a:xfrm>
      </p:grpSpPr>
      <p:graphicFrame>
        <p:nvGraphicFramePr>
          <p:cNvPr id="2" name="İçerik Yer Tutucusu 5">
            <a:extLst>
              <a:ext uri="{FF2B5EF4-FFF2-40B4-BE49-F238E27FC236}">
                <a16:creationId xmlns:a16="http://schemas.microsoft.com/office/drawing/2014/main" id="{667EE859-5132-4672-B9CB-A5BB0889E555}"/>
              </a:ext>
            </a:extLst>
          </p:cNvPr>
          <p:cNvGraphicFramePr>
            <a:graphicFrameLocks/>
          </p:cNvGraphicFramePr>
          <p:nvPr>
            <p:extLst>
              <p:ext uri="{D42A27DB-BD31-4B8C-83A1-F6EECF244321}">
                <p14:modId xmlns:p14="http://schemas.microsoft.com/office/powerpoint/2010/main" val="2497570622"/>
              </p:ext>
            </p:extLst>
          </p:nvPr>
        </p:nvGraphicFramePr>
        <p:xfrm>
          <a:off x="1081784" y="1043525"/>
          <a:ext cx="10757706" cy="4872245"/>
        </p:xfrm>
        <a:graphic>
          <a:graphicData uri="http://schemas.openxmlformats.org/drawingml/2006/table">
            <a:tbl>
              <a:tblPr firstRow="1" firstCol="1" bandRow="1">
                <a:tableStyleId>{5C22544A-7EE6-4342-B048-85BDC9FD1C3A}</a:tableStyleId>
              </a:tblPr>
              <a:tblGrid>
                <a:gridCol w="3359558">
                  <a:extLst>
                    <a:ext uri="{9D8B030D-6E8A-4147-A177-3AD203B41FA5}">
                      <a16:colId xmlns:a16="http://schemas.microsoft.com/office/drawing/2014/main" val="299885515"/>
                    </a:ext>
                  </a:extLst>
                </a:gridCol>
                <a:gridCol w="1380036">
                  <a:extLst>
                    <a:ext uri="{9D8B030D-6E8A-4147-A177-3AD203B41FA5}">
                      <a16:colId xmlns:a16="http://schemas.microsoft.com/office/drawing/2014/main" val="1902989681"/>
                    </a:ext>
                  </a:extLst>
                </a:gridCol>
                <a:gridCol w="1403287">
                  <a:extLst>
                    <a:ext uri="{9D8B030D-6E8A-4147-A177-3AD203B41FA5}">
                      <a16:colId xmlns:a16="http://schemas.microsoft.com/office/drawing/2014/main" val="997142070"/>
                    </a:ext>
                  </a:extLst>
                </a:gridCol>
                <a:gridCol w="1255268">
                  <a:extLst>
                    <a:ext uri="{9D8B030D-6E8A-4147-A177-3AD203B41FA5}">
                      <a16:colId xmlns:a16="http://schemas.microsoft.com/office/drawing/2014/main" val="1777971155"/>
                    </a:ext>
                  </a:extLst>
                </a:gridCol>
                <a:gridCol w="841670">
                  <a:extLst>
                    <a:ext uri="{9D8B030D-6E8A-4147-A177-3AD203B41FA5}">
                      <a16:colId xmlns:a16="http://schemas.microsoft.com/office/drawing/2014/main" val="3166226826"/>
                    </a:ext>
                  </a:extLst>
                </a:gridCol>
                <a:gridCol w="841670">
                  <a:extLst>
                    <a:ext uri="{9D8B030D-6E8A-4147-A177-3AD203B41FA5}">
                      <a16:colId xmlns:a16="http://schemas.microsoft.com/office/drawing/2014/main" val="1196534800"/>
                    </a:ext>
                  </a:extLst>
                </a:gridCol>
                <a:gridCol w="841670">
                  <a:extLst>
                    <a:ext uri="{9D8B030D-6E8A-4147-A177-3AD203B41FA5}">
                      <a16:colId xmlns:a16="http://schemas.microsoft.com/office/drawing/2014/main" val="2510036457"/>
                    </a:ext>
                  </a:extLst>
                </a:gridCol>
                <a:gridCol w="834547">
                  <a:extLst>
                    <a:ext uri="{9D8B030D-6E8A-4147-A177-3AD203B41FA5}">
                      <a16:colId xmlns:a16="http://schemas.microsoft.com/office/drawing/2014/main" val="3883766086"/>
                    </a:ext>
                  </a:extLst>
                </a:gridCol>
              </a:tblGrid>
              <a:tr h="182583">
                <a:tc>
                  <a:txBody>
                    <a:bodyPr/>
                    <a:lstStyle/>
                    <a:p>
                      <a:pPr>
                        <a:lnSpc>
                          <a:spcPct val="107000"/>
                        </a:lnSpc>
                        <a:spcAft>
                          <a:spcPts val="800"/>
                        </a:spcAft>
                      </a:pPr>
                      <a:r>
                        <a:rPr lang="tr-TR" sz="1000">
                          <a:effectLst/>
                        </a:rPr>
                        <a:t>Amaç (A2)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gridSpan="7">
                  <a:txBody>
                    <a:bodyPr/>
                    <a:lstStyle/>
                    <a:p>
                      <a:pPr>
                        <a:lnSpc>
                          <a:spcPct val="107000"/>
                        </a:lnSpc>
                        <a:spcAft>
                          <a:spcPts val="800"/>
                        </a:spcAft>
                      </a:pPr>
                      <a:r>
                        <a:rPr lang="tr-TR" sz="1000" dirty="0">
                          <a:effectLst/>
                        </a:rPr>
                        <a:t>Özgün değer katan bilimsel araştırmaların niteliğini ve niceliğini artırmak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92830217"/>
                  </a:ext>
                </a:extLst>
              </a:tr>
              <a:tr h="174959">
                <a:tc>
                  <a:txBody>
                    <a:bodyPr/>
                    <a:lstStyle/>
                    <a:p>
                      <a:pPr>
                        <a:lnSpc>
                          <a:spcPct val="107000"/>
                        </a:lnSpc>
                        <a:spcAft>
                          <a:spcPts val="800"/>
                        </a:spcAft>
                      </a:pPr>
                      <a:r>
                        <a:rPr lang="tr-TR" sz="1000">
                          <a:effectLst/>
                        </a:rPr>
                        <a:t>Hedef (H2.2)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gridSpan="7">
                  <a:txBody>
                    <a:bodyPr/>
                    <a:lstStyle/>
                    <a:p>
                      <a:pPr>
                        <a:lnSpc>
                          <a:spcPct val="107000"/>
                        </a:lnSpc>
                        <a:spcAft>
                          <a:spcPts val="800"/>
                        </a:spcAft>
                      </a:pPr>
                      <a:r>
                        <a:rPr lang="tr-TR" sz="1000">
                          <a:effectLst/>
                        </a:rPr>
                        <a:t>Öğretim elemanlarının araştırmaya yönelik bilgi, beceri ve yetkinliğini artırmak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13028406"/>
                  </a:ext>
                </a:extLst>
              </a:tr>
              <a:tr h="302759">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gridSpan="7">
                  <a:txBody>
                    <a:bodyPr/>
                    <a:lstStyle/>
                    <a:p>
                      <a:pPr>
                        <a:lnSpc>
                          <a:spcPct val="107000"/>
                        </a:lnSpc>
                        <a:spcAft>
                          <a:spcPts val="800"/>
                        </a:spcAft>
                      </a:pPr>
                      <a:r>
                        <a:rPr lang="tr-TR" sz="1000">
                          <a:effectLst/>
                        </a:rPr>
                        <a:t>Araştırma, Geliştirme ve Yenilik / Yükseköğretimde Bilimsel Araştırma ve Geliştirme</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20003027"/>
                  </a:ext>
                </a:extLst>
              </a:tr>
              <a:tr h="302759">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gridSpan="7">
                  <a:txBody>
                    <a:bodyPr/>
                    <a:lstStyle/>
                    <a:p>
                      <a:pPr>
                        <a:lnSpc>
                          <a:spcPct val="107000"/>
                        </a:lnSpc>
                        <a:spcAft>
                          <a:spcPts val="800"/>
                        </a:spcAft>
                      </a:pPr>
                      <a:r>
                        <a:rPr lang="tr-TR" sz="1000">
                          <a:effectLst/>
                        </a:rPr>
                        <a:t>Yükseköğretim kurumlarında inovasyon amaçlı bilimsel çalışmaların arttırılması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49847524"/>
                  </a:ext>
                </a:extLst>
              </a:tr>
              <a:tr h="573965">
                <a:tc>
                  <a:txBody>
                    <a:bodyPr/>
                    <a:lstStyle/>
                    <a:p>
                      <a:pPr algn="ctr">
                        <a:lnSpc>
                          <a:spcPct val="107000"/>
                        </a:lnSpc>
                        <a:spcAft>
                          <a:spcPts val="800"/>
                        </a:spcAft>
                      </a:pPr>
                      <a:r>
                        <a:rPr lang="tr-TR" sz="1000">
                          <a:effectLst/>
                        </a:rPr>
                        <a:t> </a:t>
                      </a:r>
                    </a:p>
                    <a:p>
                      <a:pPr>
                        <a:lnSpc>
                          <a:spcPct val="107000"/>
                        </a:lnSpc>
                        <a:spcAft>
                          <a:spcPts val="800"/>
                        </a:spcAft>
                      </a:pPr>
                      <a:r>
                        <a:rPr lang="tr-TR" sz="1000">
                          <a:effectLst/>
                        </a:rPr>
                        <a:t>Performans Göstergeleri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Hedef Etkisi </a:t>
                      </a:r>
                    </a:p>
                    <a:p>
                      <a:pPr algn="ctr">
                        <a:lnSpc>
                          <a:spcPct val="107000"/>
                        </a:lnSpc>
                        <a:spcAft>
                          <a:spcPts val="80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Plan Dönemi başlangıç Değeri (2024)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2025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2026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2027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2028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2029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extLst>
                  <a:ext uri="{0D108BD9-81ED-4DB2-BD59-A6C34878D82A}">
                    <a16:rowId xmlns:a16="http://schemas.microsoft.com/office/drawing/2014/main" val="1010069799"/>
                  </a:ext>
                </a:extLst>
              </a:tr>
              <a:tr h="1192307">
                <a:tc>
                  <a:txBody>
                    <a:bodyPr/>
                    <a:lstStyle/>
                    <a:p>
                      <a:pPr>
                        <a:lnSpc>
                          <a:spcPct val="107000"/>
                        </a:lnSpc>
                        <a:spcAft>
                          <a:spcPts val="800"/>
                        </a:spcAft>
                      </a:pPr>
                      <a:r>
                        <a:rPr lang="tr-TR" sz="1000">
                          <a:effectLst/>
                        </a:rPr>
                        <a:t>PG2.2.1. Proje yazma, araştırma yönetimi, makale yazma, iş birliği, ortak olma/ortak bulma, fikri mülkiyet hakları, lisanslama, ticarileşme, açık erişim/bilim, araştırma etiği, girişimcilik ve yenilikçilik vb. ile ilgili düzenlenen/gerçekleştirilen etkinlik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dirty="0">
                          <a:effectLst/>
                        </a:rPr>
                        <a:t>25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13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17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21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extLst>
                  <a:ext uri="{0D108BD9-81ED-4DB2-BD59-A6C34878D82A}">
                    <a16:rowId xmlns:a16="http://schemas.microsoft.com/office/drawing/2014/main" val="1800496075"/>
                  </a:ext>
                </a:extLst>
              </a:tr>
              <a:tr h="1335397">
                <a:tc>
                  <a:txBody>
                    <a:bodyPr/>
                    <a:lstStyle/>
                    <a:p>
                      <a:pPr>
                        <a:lnSpc>
                          <a:spcPct val="107000"/>
                        </a:lnSpc>
                        <a:spcAft>
                          <a:spcPts val="800"/>
                        </a:spcAft>
                      </a:pPr>
                      <a:r>
                        <a:rPr lang="tr-TR" sz="1000" dirty="0">
                          <a:effectLst/>
                        </a:rPr>
                        <a:t>PG2.2.2. Proje yazma, araştırma yönetimi, makale yazma, iş birliği, ortak olma/ortak bulma fikri mülkiyet hakları, lisanslama, ticarileşme, açık erişim/bilim, araştırma etiği, girişimcilik ve yenilikçilik vb. ile ilgili düzenlenen/gerçekleştirilen etkinliklere öğretim elemanı başına katılım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dirty="0">
                          <a:effectLst/>
                        </a:rPr>
                        <a:t>25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dirty="0">
                          <a:effectLst/>
                        </a:rPr>
                        <a:t>0,25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0,30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0,35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0,40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0,40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0,50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extLst>
                  <a:ext uri="{0D108BD9-81ED-4DB2-BD59-A6C34878D82A}">
                    <a16:rowId xmlns:a16="http://schemas.microsoft.com/office/drawing/2014/main" val="1427139529"/>
                  </a:ext>
                </a:extLst>
              </a:tr>
              <a:tr h="457598">
                <a:tc>
                  <a:txBody>
                    <a:bodyPr/>
                    <a:lstStyle/>
                    <a:p>
                      <a:pPr>
                        <a:lnSpc>
                          <a:spcPct val="107000"/>
                        </a:lnSpc>
                        <a:spcAft>
                          <a:spcPts val="800"/>
                        </a:spcAft>
                      </a:pPr>
                      <a:r>
                        <a:rPr lang="tr-TR" sz="1000" dirty="0">
                          <a:effectLst/>
                        </a:rPr>
                        <a:t>PG2.2.3. Program başına düzenlenen bölüm seminerlerinin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50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0,80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1,15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1,30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1,40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ctr">
                        <a:lnSpc>
                          <a:spcPct val="107000"/>
                        </a:lnSpc>
                        <a:spcAft>
                          <a:spcPts val="800"/>
                        </a:spcAft>
                      </a:pPr>
                      <a:r>
                        <a:rPr lang="tr-TR" sz="1000">
                          <a:effectLst/>
                        </a:rPr>
                        <a:t>1,50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extLst>
                  <a:ext uri="{0D108BD9-81ED-4DB2-BD59-A6C34878D82A}">
                    <a16:rowId xmlns:a16="http://schemas.microsoft.com/office/drawing/2014/main" val="4237886753"/>
                  </a:ext>
                </a:extLst>
              </a:tr>
              <a:tr h="174959">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gridSpan="7">
                  <a:txBody>
                    <a:bodyPr/>
                    <a:lstStyle/>
                    <a:p>
                      <a:pPr>
                        <a:lnSpc>
                          <a:spcPct val="107000"/>
                        </a:lnSpc>
                        <a:spcAft>
                          <a:spcPts val="800"/>
                        </a:spcAft>
                      </a:pPr>
                      <a:r>
                        <a:rPr lang="tr-TR" sz="1000">
                          <a:effectLst/>
                        </a:rPr>
                        <a:t>Rektörlük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77030545"/>
                  </a:ext>
                </a:extLst>
              </a:tr>
              <a:tr h="174959">
                <a:tc>
                  <a:txBody>
                    <a:bodyPr/>
                    <a:lstStyle/>
                    <a:p>
                      <a:pPr>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gridSpan="7">
                  <a:txBody>
                    <a:bodyPr/>
                    <a:lstStyle/>
                    <a:p>
                      <a:pPr>
                        <a:lnSpc>
                          <a:spcPct val="107000"/>
                        </a:lnSpc>
                        <a:spcBef>
                          <a:spcPts val="305"/>
                        </a:spcBef>
                        <a:spcAft>
                          <a:spcPts val="800"/>
                        </a:spcAft>
                        <a:tabLst>
                          <a:tab pos="179705" algn="l"/>
                        </a:tabLst>
                      </a:pPr>
                      <a:r>
                        <a:rPr lang="tr-TR" sz="1000" dirty="0">
                          <a:effectLst/>
                        </a:rPr>
                        <a:t>Tüm Akademik ve İdari Birimler ile Koordinatörlükler (UYGAR’lar hariç)</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20597968"/>
                  </a:ext>
                </a:extLst>
              </a:tr>
            </a:tbl>
          </a:graphicData>
        </a:graphic>
      </p:graphicFrame>
      <p:sp>
        <p:nvSpPr>
          <p:cNvPr id="3" name="Metin kutusu 2">
            <a:extLst>
              <a:ext uri="{FF2B5EF4-FFF2-40B4-BE49-F238E27FC236}">
                <a16:creationId xmlns:a16="http://schemas.microsoft.com/office/drawing/2014/main" id="{34DA527E-474E-C2E4-23EC-5B6EFB6DB4BD}"/>
              </a:ext>
            </a:extLst>
          </p:cNvPr>
          <p:cNvSpPr txBox="1"/>
          <p:nvPr/>
        </p:nvSpPr>
        <p:spPr>
          <a:xfrm>
            <a:off x="1081785" y="387862"/>
            <a:ext cx="5581408" cy="400110"/>
          </a:xfrm>
          <a:prstGeom prst="rect">
            <a:avLst/>
          </a:prstGeom>
          <a:noFill/>
        </p:spPr>
        <p:txBody>
          <a:bodyPr wrap="square" rtlCol="0">
            <a:spAutoFit/>
          </a:bodyPr>
          <a:lstStyle/>
          <a:p>
            <a:r>
              <a:rPr lang="tr-TR" sz="2000" b="1" dirty="0">
                <a:solidFill>
                  <a:srgbClr val="192E5A"/>
                </a:solidFill>
              </a:rPr>
              <a:t>2025-2029 Stratejik Planı Performans Göstergeleri</a:t>
            </a:r>
          </a:p>
        </p:txBody>
      </p:sp>
    </p:spTree>
    <p:extLst>
      <p:ext uri="{BB962C8B-B14F-4D97-AF65-F5344CB8AC3E}">
        <p14:creationId xmlns:p14="http://schemas.microsoft.com/office/powerpoint/2010/main" val="211558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5C1F7A1-C673-74BE-AF83-762CEF71A94A}"/>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7BA4599E-1171-18E8-D760-7B71B0A719C4}"/>
              </a:ext>
            </a:extLst>
          </p:cNvPr>
          <p:cNvSpPr txBox="1"/>
          <p:nvPr/>
        </p:nvSpPr>
        <p:spPr>
          <a:xfrm>
            <a:off x="527071" y="324103"/>
            <a:ext cx="8357787" cy="400110"/>
          </a:xfrm>
          <a:prstGeom prst="rect">
            <a:avLst/>
          </a:prstGeom>
          <a:noFill/>
        </p:spPr>
        <p:txBody>
          <a:bodyPr wrap="square" rtlCol="0">
            <a:spAutoFit/>
          </a:bodyPr>
          <a:lstStyle/>
          <a:p>
            <a:r>
              <a:rPr lang="tr-TR" sz="2000" b="1" dirty="0">
                <a:solidFill>
                  <a:srgbClr val="192E5A"/>
                </a:solidFill>
              </a:rPr>
              <a:t>2025-2029 STRATEJİK PLANI BİLGİLENDİRME</a:t>
            </a:r>
          </a:p>
        </p:txBody>
      </p:sp>
      <p:sp>
        <p:nvSpPr>
          <p:cNvPr id="4" name="Metin kutusu 3">
            <a:extLst>
              <a:ext uri="{FF2B5EF4-FFF2-40B4-BE49-F238E27FC236}">
                <a16:creationId xmlns:a16="http://schemas.microsoft.com/office/drawing/2014/main" id="{D6F2D13E-776A-5246-237D-B0E29F1CA392}"/>
              </a:ext>
            </a:extLst>
          </p:cNvPr>
          <p:cNvSpPr txBox="1"/>
          <p:nvPr/>
        </p:nvSpPr>
        <p:spPr>
          <a:xfrm>
            <a:off x="119641" y="932364"/>
            <a:ext cx="10587318" cy="5601533"/>
          </a:xfrm>
          <a:prstGeom prst="rect">
            <a:avLst/>
          </a:prstGeom>
          <a:noFill/>
        </p:spPr>
        <p:txBody>
          <a:bodyPr wrap="square" rtlCol="0">
            <a:spAutoFit/>
          </a:bodyPr>
          <a:lstStyle/>
          <a:p>
            <a:pPr lvl="1">
              <a:buFont typeface="Wingdings" panose="05000000000000000000" pitchFamily="2" charset="2"/>
              <a:buChar char="v"/>
            </a:pPr>
            <a:r>
              <a:rPr lang="tr-TR" b="1" dirty="0">
                <a:solidFill>
                  <a:srgbClr val="002060"/>
                </a:solidFill>
                <a:latin typeface="Calibri" panose="020F0502020204030204" pitchFamily="34" charset="0"/>
                <a:cs typeface="Calibri" panose="020F0502020204030204" pitchFamily="34" charset="0"/>
              </a:rPr>
              <a:t>Planın Sahiplenilmesi:</a:t>
            </a:r>
          </a:p>
          <a:p>
            <a:pPr lvl="1" algn="just">
              <a:buFont typeface="Wingdings" panose="05000000000000000000" pitchFamily="2" charset="2"/>
              <a:buChar char="Ø"/>
            </a:pPr>
            <a:r>
              <a:rPr lang="tr-TR" b="1" dirty="0">
                <a:solidFill>
                  <a:srgbClr val="002060"/>
                </a:solidFill>
                <a:latin typeface="Calibri" panose="020F0502020204030204" pitchFamily="34" charset="0"/>
                <a:cs typeface="Calibri" panose="020F0502020204030204" pitchFamily="34" charset="0"/>
              </a:rPr>
              <a:t> </a:t>
            </a:r>
            <a:r>
              <a:rPr lang="tr-T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01/06/2023 tarihinde Stratejik Plan Hazırlıklarına Başlandığı SGDB tarafından Rektöre bildirilmiştir. Buna istinaden, Rektörlük Makamı tarafından 20/06/2023 tarihinde yayınlanan 1 sayılı genelge ile 2025-2029 Dönemi Stratejik Plan hazırlıklarına başlandığı Tarsus Üniversitesi’nde yer alan tüm akademik ve idari birimlere duyurulmuştur. </a:t>
            </a:r>
          </a:p>
          <a:p>
            <a:pPr lvl="1" algn="just">
              <a:buFont typeface="Wingdings" panose="05000000000000000000" pitchFamily="2" charset="2"/>
              <a:buChar char="Ø"/>
            </a:pPr>
            <a:r>
              <a:rPr lang="tr-TR" sz="2000" b="1" kern="0" dirty="0">
                <a:solidFill>
                  <a:srgbClr val="002060"/>
                </a:solidFill>
                <a:effectLst/>
                <a:latin typeface="Calibri" panose="020F0502020204030204" pitchFamily="34" charset="0"/>
                <a:ea typeface="Calibri" panose="020F0502020204030204" pitchFamily="34" charset="0"/>
              </a:rPr>
              <a:t>Yayınlanan genelge ile beraber, stratejik planın üst yönetim tarafından sahiplenildiği ve ilgili süreçlerin bir takvime bağlanarak takip edileceği ortaya konmuştur. </a:t>
            </a:r>
          </a:p>
          <a:p>
            <a:pPr lvl="2" algn="just">
              <a:buFont typeface="Wingdings" panose="05000000000000000000" pitchFamily="2" charset="2"/>
              <a:buChar char="Ø"/>
            </a:pPr>
            <a:r>
              <a:rPr lang="tr-TR" sz="1400" b="1" kern="0" dirty="0">
                <a:solidFill>
                  <a:srgbClr val="002060"/>
                </a:solidFill>
                <a:effectLst/>
                <a:latin typeface="Calibri" panose="020F0502020204030204" pitchFamily="34" charset="0"/>
                <a:ea typeface="Calibri" panose="020F0502020204030204" pitchFamily="34" charset="0"/>
              </a:rPr>
              <a:t>04/09/2023 tarihinde gerçekleştirilen genel bilgilendirme toplantısına tüm birimlerin katılımı sağlanmış, burada hazırlık çalışmaları ile ilgili bilgilendirmeler gerçekleştirilmiş ve Rektör tarafından hazırlık sürecinin üst yönetim tarafından sahiplenildiği tekrar vurgulanmıştır. Ayrıca 20/09/2023 tarihinde tüm alt çalışma grupları ile bir araya gelinerek yapılacak çalışmalara ilişkin bir yol haritası çizilmiş ve süreç kap</a:t>
            </a:r>
            <a:r>
              <a:rPr lang="tr-TR" sz="1400" b="1" kern="0" dirty="0">
                <a:solidFill>
                  <a:srgbClr val="002060"/>
                </a:solidFill>
                <a:latin typeface="Calibri" panose="020F0502020204030204" pitchFamily="34" charset="0"/>
              </a:rPr>
              <a:t>samında Stratejik plan birim temsilcileri ve stratejik planlama organizasyon ekibi oluşturulmuş ve çalışmalar başlamıştır.</a:t>
            </a:r>
          </a:p>
          <a:p>
            <a:pPr lvl="2" algn="just">
              <a:buFont typeface="Wingdings" panose="05000000000000000000" pitchFamily="2" charset="2"/>
              <a:buChar char="Ø"/>
            </a:pPr>
            <a:endParaRPr lang="tr-TR"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lvl="1" algn="just">
              <a:buFont typeface="Wingdings" panose="05000000000000000000" pitchFamily="2" charset="2"/>
              <a:buChar char="v"/>
            </a:pPr>
            <a:r>
              <a:rPr lang="tr-TR" sz="2000" b="1" kern="0" dirty="0">
                <a:solidFill>
                  <a:srgbClr val="002060"/>
                </a:solidFill>
                <a:latin typeface="Calibri" panose="020F0502020204030204" pitchFamily="34" charset="0"/>
              </a:rPr>
              <a:t>2025-2029 Stratejik Plan taslağını Cumhurbaşkanlığı Strateji ve Bütçe Başkanlığı’nın değerlendirmesinin ardından son şekli verilen Üniversitemiz 2025-2029 Dönemi Stratejik Planı 13 Aralık 2024 tarihli ve E-32624056-602.04-3280 sayılı makam oluru ile 1 Ocak 2025 tarihinden geçerli olmak üzere ile yürürlüğe konulmuştur.</a:t>
            </a:r>
          </a:p>
          <a:p>
            <a:pPr lvl="1">
              <a:buFont typeface="Wingdings" panose="05000000000000000000" pitchFamily="2" charset="2"/>
              <a:buChar char="v"/>
            </a:pPr>
            <a:endParaRPr lang="tr-TR" b="1" dirty="0">
              <a:solidFill>
                <a:srgbClr val="002060"/>
              </a:solidFill>
              <a:latin typeface="Calibri" panose="020F0502020204030204" pitchFamily="34" charset="0"/>
              <a:cs typeface="Calibri" panose="020F0502020204030204" pitchFamily="34" charset="0"/>
            </a:endParaRPr>
          </a:p>
          <a:p>
            <a:endParaRPr lang="tr-TR" b="1" dirty="0"/>
          </a:p>
          <a:p>
            <a:endParaRPr lang="tr-TR" sz="2000" dirty="0">
              <a:solidFill>
                <a:srgbClr val="192E5A"/>
              </a:solidFill>
            </a:endParaRPr>
          </a:p>
        </p:txBody>
      </p:sp>
    </p:spTree>
    <p:extLst>
      <p:ext uri="{BB962C8B-B14F-4D97-AF65-F5344CB8AC3E}">
        <p14:creationId xmlns:p14="http://schemas.microsoft.com/office/powerpoint/2010/main" val="2353505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E27F5C6-D6B8-E4D7-7C9D-70DDAAD88397}"/>
            </a:ext>
          </a:extLst>
        </p:cNvPr>
        <p:cNvGrpSpPr/>
        <p:nvPr/>
      </p:nvGrpSpPr>
      <p:grpSpPr>
        <a:xfrm>
          <a:off x="0" y="0"/>
          <a:ext cx="0" cy="0"/>
          <a:chOff x="0" y="0"/>
          <a:chExt cx="0" cy="0"/>
        </a:xfrm>
      </p:grpSpPr>
      <p:graphicFrame>
        <p:nvGraphicFramePr>
          <p:cNvPr id="2" name="İçerik Yer Tutucusu 5">
            <a:extLst>
              <a:ext uri="{FF2B5EF4-FFF2-40B4-BE49-F238E27FC236}">
                <a16:creationId xmlns:a16="http://schemas.microsoft.com/office/drawing/2014/main" id="{64A77FDE-1CEE-3D67-0511-B67E9DCDC5D0}"/>
              </a:ext>
            </a:extLst>
          </p:cNvPr>
          <p:cNvGraphicFramePr>
            <a:graphicFrameLocks/>
          </p:cNvGraphicFramePr>
          <p:nvPr>
            <p:extLst>
              <p:ext uri="{D42A27DB-BD31-4B8C-83A1-F6EECF244321}">
                <p14:modId xmlns:p14="http://schemas.microsoft.com/office/powerpoint/2010/main" val="1927267211"/>
              </p:ext>
            </p:extLst>
          </p:nvPr>
        </p:nvGraphicFramePr>
        <p:xfrm>
          <a:off x="527071" y="1364534"/>
          <a:ext cx="11314862" cy="5043075"/>
        </p:xfrm>
        <a:graphic>
          <a:graphicData uri="http://schemas.openxmlformats.org/drawingml/2006/table">
            <a:tbl>
              <a:tblPr firstRow="1" firstCol="1" bandRow="1">
                <a:tableStyleId>{5C22544A-7EE6-4342-B048-85BDC9FD1C3A}</a:tableStyleId>
              </a:tblPr>
              <a:tblGrid>
                <a:gridCol w="3533553">
                  <a:extLst>
                    <a:ext uri="{9D8B030D-6E8A-4147-A177-3AD203B41FA5}">
                      <a16:colId xmlns:a16="http://schemas.microsoft.com/office/drawing/2014/main" val="299885515"/>
                    </a:ext>
                  </a:extLst>
                </a:gridCol>
                <a:gridCol w="7781309">
                  <a:extLst>
                    <a:ext uri="{9D8B030D-6E8A-4147-A177-3AD203B41FA5}">
                      <a16:colId xmlns:a16="http://schemas.microsoft.com/office/drawing/2014/main" val="1902989681"/>
                    </a:ext>
                  </a:extLst>
                </a:gridCol>
              </a:tblGrid>
              <a:tr h="200604">
                <a:tc>
                  <a:txBody>
                    <a:bodyPr/>
                    <a:lstStyle/>
                    <a:p>
                      <a:pPr>
                        <a:lnSpc>
                          <a:spcPct val="107000"/>
                        </a:lnSpc>
                        <a:spcAft>
                          <a:spcPts val="800"/>
                        </a:spcAft>
                      </a:pPr>
                      <a:r>
                        <a:rPr lang="tr-TR" sz="1000">
                          <a:effectLst/>
                        </a:rPr>
                        <a:t>Amaç (A2)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nSpc>
                          <a:spcPct val="107000"/>
                        </a:lnSpc>
                        <a:spcAft>
                          <a:spcPts val="800"/>
                        </a:spcAft>
                      </a:pPr>
                      <a:r>
                        <a:rPr lang="tr-TR" sz="1000">
                          <a:effectLst/>
                        </a:rPr>
                        <a:t>Özgün değer katan bilimsel araştırmaların niteliğini ve niceliğini artırmak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extLst>
                  <a:ext uri="{0D108BD9-81ED-4DB2-BD59-A6C34878D82A}">
                    <a16:rowId xmlns:a16="http://schemas.microsoft.com/office/drawing/2014/main" val="2792830217"/>
                  </a:ext>
                </a:extLst>
              </a:tr>
              <a:tr h="192228">
                <a:tc>
                  <a:txBody>
                    <a:bodyPr/>
                    <a:lstStyle/>
                    <a:p>
                      <a:pPr>
                        <a:lnSpc>
                          <a:spcPct val="107000"/>
                        </a:lnSpc>
                        <a:spcAft>
                          <a:spcPts val="800"/>
                        </a:spcAft>
                      </a:pPr>
                      <a:r>
                        <a:rPr lang="tr-TR" sz="1000">
                          <a:effectLst/>
                        </a:rPr>
                        <a:t>Hedef (H2.2)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nSpc>
                          <a:spcPct val="107000"/>
                        </a:lnSpc>
                        <a:spcAft>
                          <a:spcPts val="800"/>
                        </a:spcAft>
                      </a:pPr>
                      <a:r>
                        <a:rPr lang="tr-TR" sz="1000">
                          <a:effectLst/>
                        </a:rPr>
                        <a:t>Öğretim elemanlarının araştırmaya yönelik bilgi, beceri ve yetkinliğini artırmak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extLst>
                  <a:ext uri="{0D108BD9-81ED-4DB2-BD59-A6C34878D82A}">
                    <a16:rowId xmlns:a16="http://schemas.microsoft.com/office/drawing/2014/main" val="3913028406"/>
                  </a:ext>
                </a:extLst>
              </a:tr>
              <a:tr h="332641">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nSpc>
                          <a:spcPct val="107000"/>
                        </a:lnSpc>
                        <a:spcAft>
                          <a:spcPts val="800"/>
                        </a:spcAft>
                      </a:pPr>
                      <a:r>
                        <a:rPr lang="tr-TR" sz="1000">
                          <a:effectLst/>
                        </a:rPr>
                        <a:t>Araştırma, Geliştirme ve Yenilik / Yükseköğretimde Bilimsel Araştırma ve Geliştirme</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extLst>
                  <a:ext uri="{0D108BD9-81ED-4DB2-BD59-A6C34878D82A}">
                    <a16:rowId xmlns:a16="http://schemas.microsoft.com/office/drawing/2014/main" val="1320003027"/>
                  </a:ext>
                </a:extLst>
              </a:tr>
              <a:tr h="332641">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nSpc>
                          <a:spcPct val="107000"/>
                        </a:lnSpc>
                        <a:spcAft>
                          <a:spcPts val="800"/>
                        </a:spcAft>
                      </a:pPr>
                      <a:r>
                        <a:rPr lang="tr-TR" sz="1000">
                          <a:effectLst/>
                        </a:rPr>
                        <a:t>Yükseköğretim kurumlarında inovasyon amaçlı bilimsel çalışmaların arttırılması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extLst>
                  <a:ext uri="{0D108BD9-81ED-4DB2-BD59-A6C34878D82A}">
                    <a16:rowId xmlns:a16="http://schemas.microsoft.com/office/drawing/2014/main" val="2249847524"/>
                  </a:ext>
                </a:extLst>
              </a:tr>
              <a:tr h="320552">
                <a:tc>
                  <a:txBody>
                    <a:bodyPr/>
                    <a:lstStyle/>
                    <a:p>
                      <a:pPr algn="l">
                        <a:lnSpc>
                          <a:spcPct val="107000"/>
                        </a:lnSpc>
                        <a:spcAft>
                          <a:spcPts val="800"/>
                        </a:spcAft>
                      </a:pPr>
                      <a:r>
                        <a:rPr lang="tr-TR" sz="1000" b="1" dirty="0">
                          <a:effectLst/>
                        </a:rPr>
                        <a:t> Performans Göstergeleri </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b="1" dirty="0">
                          <a:effectLst/>
                          <a:latin typeface="Calibri" panose="020F0502020204030204" pitchFamily="34" charset="0"/>
                          <a:ea typeface="Calibri" panose="020F0502020204030204" pitchFamily="34" charset="0"/>
                          <a:cs typeface="Times New Roman" panose="02020603050405020304" pitchFamily="18" charset="0"/>
                        </a:rPr>
                        <a:t>Hesaplama Yöntemleri ve Veri Giriş Dönemi</a:t>
                      </a:r>
                    </a:p>
                  </a:txBody>
                  <a:tcPr marL="58171" marR="58171" marT="0" marB="0" anchor="ctr"/>
                </a:tc>
                <a:extLst>
                  <a:ext uri="{0D108BD9-81ED-4DB2-BD59-A6C34878D82A}">
                    <a16:rowId xmlns:a16="http://schemas.microsoft.com/office/drawing/2014/main" val="1010069799"/>
                  </a:ext>
                </a:extLst>
              </a:tr>
              <a:tr h="1309988">
                <a:tc>
                  <a:txBody>
                    <a:bodyPr/>
                    <a:lstStyle/>
                    <a:p>
                      <a:pPr>
                        <a:lnSpc>
                          <a:spcPct val="107000"/>
                        </a:lnSpc>
                        <a:spcAft>
                          <a:spcPts val="800"/>
                        </a:spcAft>
                      </a:pPr>
                      <a:r>
                        <a:rPr lang="tr-TR" sz="1000" dirty="0">
                          <a:effectLst/>
                        </a:rPr>
                        <a:t>PG2.2.1. Proje yazma, araştırma yönetimi, makale yazma, iş birliği, ortak olma/ortak bulma, fikri mülkiyet hakları, lisanslama, ticarileşme, açık erişim/bilim, araştırma etiği, girişimcilik ve yenilikçilik vb. ile ilgili düzenlenen/gerçekleştirilen etkinlik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İlgili veri dönemi içerisinde </a:t>
                      </a:r>
                      <a:r>
                        <a:rPr lang="tr-TR" sz="1000" dirty="0">
                          <a:effectLst/>
                        </a:rPr>
                        <a:t>Proje yazma, araştırma yönetimi, makale yazma, iş birliği, ortak olma/ortak bulma, fikri mülkiyet hakları, lisanslama, ticarileşme, açık erişim/bilim, araştırma etiği, girişimcilik ve yenilikçilik vb. ile ilgili düzenlenen/gerçekleştirilen etkinlik sayısını </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ifade etmektedir.</a:t>
                      </a:r>
                      <a:endPar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algn="l">
                        <a:lnSpc>
                          <a:spcPct val="107000"/>
                        </a:lnSpc>
                        <a:spcAft>
                          <a:spcPts val="800"/>
                        </a:spcAft>
                      </a:pP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extLst>
                  <a:ext uri="{0D108BD9-81ED-4DB2-BD59-A6C34878D82A}">
                    <a16:rowId xmlns:a16="http://schemas.microsoft.com/office/drawing/2014/main" val="1800496075"/>
                  </a:ext>
                </a:extLst>
              </a:tr>
              <a:tr h="1467201">
                <a:tc>
                  <a:txBody>
                    <a:bodyPr/>
                    <a:lstStyle/>
                    <a:p>
                      <a:pPr>
                        <a:lnSpc>
                          <a:spcPct val="107000"/>
                        </a:lnSpc>
                        <a:spcAft>
                          <a:spcPts val="800"/>
                        </a:spcAft>
                      </a:pPr>
                      <a:r>
                        <a:rPr lang="tr-TR" sz="1000" dirty="0">
                          <a:effectLst/>
                        </a:rPr>
                        <a:t>PG2.2.2. Proje yazma, araştırma yönetimi, makale yazma, iş birliği, ortak olma/ortak bulma fikri mülkiyet hakları, lisanslama, ticarileşme, açık erişim/bilim, araştırma etiği, girişimcilik ve yenilikçilik vb. ile ilgili düzenlenen/gerçekleştirilen etkinliklere öğretim elemanı başına katılım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l">
                        <a:lnSpc>
                          <a:spcPct val="107000"/>
                        </a:lnSpc>
                        <a:spcAft>
                          <a:spcPts val="800"/>
                        </a:spcAft>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İlgili veri dönemi içerisinde göstergede bulunan etkinliklere toplam katılımcı sayısının, bu etkinliklere katılan öğretim elemanı sayısına oranlanması yöntemiyle elde edilen değeri 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extLst>
                  <a:ext uri="{0D108BD9-81ED-4DB2-BD59-A6C34878D82A}">
                    <a16:rowId xmlns:a16="http://schemas.microsoft.com/office/drawing/2014/main" val="1427139529"/>
                  </a:ext>
                </a:extLst>
              </a:tr>
              <a:tr h="502764">
                <a:tc>
                  <a:txBody>
                    <a:bodyPr/>
                    <a:lstStyle/>
                    <a:p>
                      <a:pPr>
                        <a:lnSpc>
                          <a:spcPct val="107000"/>
                        </a:lnSpc>
                        <a:spcAft>
                          <a:spcPts val="800"/>
                        </a:spcAft>
                      </a:pPr>
                      <a:r>
                        <a:rPr lang="tr-TR" sz="1000">
                          <a:effectLst/>
                        </a:rPr>
                        <a:t>PG2.2.3. Program başına düzenlenen bölüm seminerlerinin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gn="l">
                        <a:lnSpc>
                          <a:spcPct val="107000"/>
                        </a:lnSpc>
                        <a:spcAft>
                          <a:spcPts val="800"/>
                        </a:spcAft>
                      </a:pPr>
                      <a:r>
                        <a:rPr kumimoji="0" lang="tr-TR" sz="1000" b="0" i="0" u="none" strike="noStrike" kern="1200" cap="none" spc="0" normalizeH="0" baseline="0" dirty="0">
                          <a:ln>
                            <a:noFill/>
                          </a:ln>
                          <a:solidFill>
                            <a:prstClr val="black"/>
                          </a:solidFill>
                          <a:effectLst/>
                          <a:uLnTx/>
                          <a:uFillTx/>
                          <a:latin typeface="Calibri" panose="020F0502020204030204" pitchFamily="34" charset="0"/>
                          <a:cs typeface="Times New Roman" panose="02020603050405020304" pitchFamily="18" charset="0"/>
                        </a:rPr>
                        <a:t>İlgili veri dönemi içerisinde göstergede her akademik program için ortalama kaç bölüm semineri düzenlendiğini gösterecektir. T</a:t>
                      </a:r>
                      <a:r>
                        <a:rPr lang="tr-TR" sz="1000" dirty="0"/>
                        <a:t>oplam bölüm semineri sayısının toplam program sayısına oranlanmasıyla elde edilir ve program başına düşen ortalama seminer sayısını gösterir</a:t>
                      </a:r>
                      <a:endParaRPr kumimoji="0" lang="tr-TR" sz="10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extLst>
                  <a:ext uri="{0D108BD9-81ED-4DB2-BD59-A6C34878D82A}">
                    <a16:rowId xmlns:a16="http://schemas.microsoft.com/office/drawing/2014/main" val="4237886753"/>
                  </a:ext>
                </a:extLst>
              </a:tr>
              <a:tr h="192228">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nSpc>
                          <a:spcPct val="107000"/>
                        </a:lnSpc>
                        <a:spcAft>
                          <a:spcPts val="800"/>
                        </a:spcAft>
                      </a:pPr>
                      <a:r>
                        <a:rPr lang="tr-TR" sz="1000" dirty="0">
                          <a:effectLst/>
                        </a:rPr>
                        <a:t>Rektörlük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extLst>
                  <a:ext uri="{0D108BD9-81ED-4DB2-BD59-A6C34878D82A}">
                    <a16:rowId xmlns:a16="http://schemas.microsoft.com/office/drawing/2014/main" val="2777030545"/>
                  </a:ext>
                </a:extLst>
              </a:tr>
              <a:tr h="192228">
                <a:tc>
                  <a:txBody>
                    <a:bodyPr/>
                    <a:lstStyle/>
                    <a:p>
                      <a:pPr>
                        <a:lnSpc>
                          <a:spcPct val="107000"/>
                        </a:lnSpc>
                        <a:spcAft>
                          <a:spcPts val="800"/>
                        </a:spcAft>
                      </a:pPr>
                      <a:r>
                        <a:rPr lang="tr-TR" sz="1000">
                          <a:effectLst/>
                        </a:rPr>
                        <a:t>İş Birliği Yapılacak Birim(ler)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tc>
                  <a:txBody>
                    <a:bodyPr/>
                    <a:lstStyle/>
                    <a:p>
                      <a:pPr>
                        <a:lnSpc>
                          <a:spcPct val="107000"/>
                        </a:lnSpc>
                        <a:spcBef>
                          <a:spcPts val="305"/>
                        </a:spcBef>
                        <a:spcAft>
                          <a:spcPts val="800"/>
                        </a:spcAft>
                        <a:tabLst>
                          <a:tab pos="179705" algn="l"/>
                        </a:tabLst>
                      </a:pPr>
                      <a:r>
                        <a:rPr lang="tr-TR" sz="1000" dirty="0">
                          <a:effectLst/>
                        </a:rPr>
                        <a:t>Tüm Akademik ve İdari Birimler ile Koordinatörlükler (UYGAR’lar hariç)</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nchor="ctr"/>
                </a:tc>
                <a:extLst>
                  <a:ext uri="{0D108BD9-81ED-4DB2-BD59-A6C34878D82A}">
                    <a16:rowId xmlns:a16="http://schemas.microsoft.com/office/drawing/2014/main" val="2720597968"/>
                  </a:ext>
                </a:extLst>
              </a:tr>
            </a:tbl>
          </a:graphicData>
        </a:graphic>
      </p:graphicFrame>
      <p:sp>
        <p:nvSpPr>
          <p:cNvPr id="4" name="Metin kutusu 3">
            <a:extLst>
              <a:ext uri="{FF2B5EF4-FFF2-40B4-BE49-F238E27FC236}">
                <a16:creationId xmlns:a16="http://schemas.microsoft.com/office/drawing/2014/main" id="{6B116463-5D85-3AA2-964B-CB50A8E86B87}"/>
              </a:ext>
            </a:extLst>
          </p:cNvPr>
          <p:cNvSpPr txBox="1"/>
          <p:nvPr/>
        </p:nvSpPr>
        <p:spPr>
          <a:xfrm>
            <a:off x="632388" y="831299"/>
            <a:ext cx="8978782" cy="400110"/>
          </a:xfrm>
          <a:prstGeom prst="rect">
            <a:avLst/>
          </a:prstGeom>
          <a:noFill/>
        </p:spPr>
        <p:txBody>
          <a:bodyPr wrap="square" rtlCol="0">
            <a:spAutoFit/>
          </a:bodyPr>
          <a:lstStyle/>
          <a:p>
            <a:r>
              <a:rPr lang="tr-TR" sz="2000" b="1" dirty="0">
                <a:solidFill>
                  <a:srgbClr val="192E5A"/>
                </a:solidFill>
              </a:rPr>
              <a:t>2025-2029 Stratejik Plan Performans Göstergelerinin Hesaplama Yöntemleri</a:t>
            </a:r>
          </a:p>
        </p:txBody>
      </p:sp>
    </p:spTree>
    <p:extLst>
      <p:ext uri="{BB962C8B-B14F-4D97-AF65-F5344CB8AC3E}">
        <p14:creationId xmlns:p14="http://schemas.microsoft.com/office/powerpoint/2010/main" val="294610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DAFDB7F-3DFA-F409-C427-079C8C5D6BFA}"/>
            </a:ext>
          </a:extLst>
        </p:cNvPr>
        <p:cNvGrpSpPr/>
        <p:nvPr/>
      </p:nvGrpSpPr>
      <p:grpSpPr>
        <a:xfrm>
          <a:off x="0" y="0"/>
          <a:ext cx="0" cy="0"/>
          <a:chOff x="0" y="0"/>
          <a:chExt cx="0" cy="0"/>
        </a:xfrm>
      </p:grpSpPr>
      <p:graphicFrame>
        <p:nvGraphicFramePr>
          <p:cNvPr id="3" name="İçerik Yer Tutucusu 4">
            <a:extLst>
              <a:ext uri="{FF2B5EF4-FFF2-40B4-BE49-F238E27FC236}">
                <a16:creationId xmlns:a16="http://schemas.microsoft.com/office/drawing/2014/main" id="{0044A2C4-A886-4391-2160-24601F7F1B1B}"/>
              </a:ext>
            </a:extLst>
          </p:cNvPr>
          <p:cNvGraphicFramePr>
            <a:graphicFrameLocks/>
          </p:cNvGraphicFramePr>
          <p:nvPr>
            <p:extLst>
              <p:ext uri="{D42A27DB-BD31-4B8C-83A1-F6EECF244321}">
                <p14:modId xmlns:p14="http://schemas.microsoft.com/office/powerpoint/2010/main" val="1256798367"/>
              </p:ext>
            </p:extLst>
          </p:nvPr>
        </p:nvGraphicFramePr>
        <p:xfrm>
          <a:off x="592898" y="1048146"/>
          <a:ext cx="11004592" cy="4574057"/>
        </p:xfrm>
        <a:graphic>
          <a:graphicData uri="http://schemas.openxmlformats.org/drawingml/2006/table">
            <a:tbl>
              <a:tblPr firstRow="1" firstCol="1" bandRow="1">
                <a:tableStyleId>{5C22544A-7EE6-4342-B048-85BDC9FD1C3A}</a:tableStyleId>
              </a:tblPr>
              <a:tblGrid>
                <a:gridCol w="3374837">
                  <a:extLst>
                    <a:ext uri="{9D8B030D-6E8A-4147-A177-3AD203B41FA5}">
                      <a16:colId xmlns:a16="http://schemas.microsoft.com/office/drawing/2014/main" val="791712321"/>
                    </a:ext>
                  </a:extLst>
                </a:gridCol>
                <a:gridCol w="1540849">
                  <a:extLst>
                    <a:ext uri="{9D8B030D-6E8A-4147-A177-3AD203B41FA5}">
                      <a16:colId xmlns:a16="http://schemas.microsoft.com/office/drawing/2014/main" val="3602595124"/>
                    </a:ext>
                  </a:extLst>
                </a:gridCol>
                <a:gridCol w="1433112">
                  <a:extLst>
                    <a:ext uri="{9D8B030D-6E8A-4147-A177-3AD203B41FA5}">
                      <a16:colId xmlns:a16="http://schemas.microsoft.com/office/drawing/2014/main" val="3401299680"/>
                    </a:ext>
                  </a:extLst>
                </a:gridCol>
                <a:gridCol w="1082998">
                  <a:extLst>
                    <a:ext uri="{9D8B030D-6E8A-4147-A177-3AD203B41FA5}">
                      <a16:colId xmlns:a16="http://schemas.microsoft.com/office/drawing/2014/main" val="2378145836"/>
                    </a:ext>
                  </a:extLst>
                </a:gridCol>
                <a:gridCol w="845498">
                  <a:extLst>
                    <a:ext uri="{9D8B030D-6E8A-4147-A177-3AD203B41FA5}">
                      <a16:colId xmlns:a16="http://schemas.microsoft.com/office/drawing/2014/main" val="3671014594"/>
                    </a:ext>
                  </a:extLst>
                </a:gridCol>
                <a:gridCol w="845498">
                  <a:extLst>
                    <a:ext uri="{9D8B030D-6E8A-4147-A177-3AD203B41FA5}">
                      <a16:colId xmlns:a16="http://schemas.microsoft.com/office/drawing/2014/main" val="3708485199"/>
                    </a:ext>
                  </a:extLst>
                </a:gridCol>
                <a:gridCol w="845498">
                  <a:extLst>
                    <a:ext uri="{9D8B030D-6E8A-4147-A177-3AD203B41FA5}">
                      <a16:colId xmlns:a16="http://schemas.microsoft.com/office/drawing/2014/main" val="648748511"/>
                    </a:ext>
                  </a:extLst>
                </a:gridCol>
                <a:gridCol w="1036302">
                  <a:extLst>
                    <a:ext uri="{9D8B030D-6E8A-4147-A177-3AD203B41FA5}">
                      <a16:colId xmlns:a16="http://schemas.microsoft.com/office/drawing/2014/main" val="169778820"/>
                    </a:ext>
                  </a:extLst>
                </a:gridCol>
              </a:tblGrid>
              <a:tr h="190359">
                <a:tc>
                  <a:txBody>
                    <a:bodyPr/>
                    <a:lstStyle/>
                    <a:p>
                      <a:pPr>
                        <a:lnSpc>
                          <a:spcPct val="107000"/>
                        </a:lnSpc>
                        <a:spcAft>
                          <a:spcPts val="800"/>
                        </a:spcAft>
                      </a:pPr>
                      <a:r>
                        <a:rPr lang="tr-TR" sz="1000">
                          <a:effectLst/>
                        </a:rPr>
                        <a:t>Amaç (A2)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Özgün değer katan bilimsel araştırmaların niteliğini ve niceliğini arttırmak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70443268"/>
                  </a:ext>
                </a:extLst>
              </a:tr>
              <a:tr h="190359">
                <a:tc>
                  <a:txBody>
                    <a:bodyPr/>
                    <a:lstStyle/>
                    <a:p>
                      <a:pPr>
                        <a:lnSpc>
                          <a:spcPct val="107000"/>
                        </a:lnSpc>
                        <a:spcAft>
                          <a:spcPts val="800"/>
                        </a:spcAft>
                      </a:pPr>
                      <a:r>
                        <a:rPr lang="tr-TR" sz="1000">
                          <a:effectLst/>
                        </a:rPr>
                        <a:t>Hedef (H2.3)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Üniversitenin araştırma altyapısını güçlendirmek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01159001"/>
                  </a:ext>
                </a:extLst>
              </a:tr>
              <a:tr h="389562">
                <a:tc>
                  <a:txBody>
                    <a:bodyPr/>
                    <a:lstStyle/>
                    <a:p>
                      <a:pPr>
                        <a:lnSpc>
                          <a:spcPct val="107000"/>
                        </a:lnSpc>
                        <a:spcAft>
                          <a:spcPts val="800"/>
                        </a:spcAft>
                      </a:pPr>
                      <a:r>
                        <a:rPr lang="tr-TR" sz="1000" dirty="0">
                          <a:effectLst/>
                        </a:rPr>
                        <a:t>Amacın İlgili Olduğu Program/Alt Program Adı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Araştırma, Geliştirme ve Yenilik / Yükseköğretimde Bilimsel Araştırma ve Geliştirme</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11295050"/>
                  </a:ext>
                </a:extLst>
              </a:tr>
              <a:tr h="389562">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Yükseköğretim kurumlarında inovasyon amaçlı bilimsel çalışmaların artırılması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29905221"/>
                  </a:ext>
                </a:extLst>
              </a:tr>
              <a:tr h="712879">
                <a:tc>
                  <a:txBody>
                    <a:bodyPr/>
                    <a:lstStyle/>
                    <a:p>
                      <a:pPr algn="ctr">
                        <a:lnSpc>
                          <a:spcPct val="107000"/>
                        </a:lnSpc>
                        <a:spcAft>
                          <a:spcPts val="800"/>
                        </a:spcAft>
                      </a:pPr>
                      <a:r>
                        <a:rPr lang="tr-TR" sz="1000">
                          <a:effectLst/>
                        </a:rPr>
                        <a:t> </a:t>
                      </a:r>
                    </a:p>
                    <a:p>
                      <a:pPr>
                        <a:lnSpc>
                          <a:spcPct val="107000"/>
                        </a:lnSpc>
                        <a:spcAft>
                          <a:spcPts val="800"/>
                        </a:spcAft>
                      </a:pPr>
                      <a:r>
                        <a:rPr lang="tr-TR" sz="1000">
                          <a:effectLst/>
                        </a:rPr>
                        <a:t>Performans Göstergeleri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Hedef Etkisi </a:t>
                      </a:r>
                    </a:p>
                    <a:p>
                      <a:pPr algn="ctr">
                        <a:lnSpc>
                          <a:spcPct val="107000"/>
                        </a:lnSpc>
                        <a:spcAft>
                          <a:spcPts val="80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Plan Dönemi başlangıç Değeri (2024)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6292232"/>
                  </a:ext>
                </a:extLst>
              </a:tr>
              <a:tr h="787967">
                <a:tc>
                  <a:txBody>
                    <a:bodyPr/>
                    <a:lstStyle/>
                    <a:p>
                      <a:pPr>
                        <a:lnSpc>
                          <a:spcPct val="107000"/>
                        </a:lnSpc>
                        <a:spcAft>
                          <a:spcPts val="800"/>
                        </a:spcAft>
                      </a:pPr>
                      <a:r>
                        <a:rPr lang="tr-TR" sz="1000" dirty="0">
                          <a:effectLst/>
                        </a:rPr>
                        <a:t>PG2.3.1. Üniversite kaynaklarıyla desteklenen BAP kapsamında bilimsel proje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8763021"/>
                  </a:ext>
                </a:extLst>
              </a:tr>
              <a:tr h="588765">
                <a:tc>
                  <a:txBody>
                    <a:bodyPr/>
                    <a:lstStyle/>
                    <a:p>
                      <a:pPr>
                        <a:lnSpc>
                          <a:spcPct val="107000"/>
                        </a:lnSpc>
                        <a:spcAft>
                          <a:spcPts val="800"/>
                        </a:spcAft>
                      </a:pPr>
                      <a:r>
                        <a:rPr lang="tr-TR" sz="1000">
                          <a:effectLst/>
                        </a:rPr>
                        <a:t>PG2.3.2. Üniversite dışından desteklenen bilimsel proje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40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43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47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2767664"/>
                  </a:ext>
                </a:extLst>
              </a:tr>
              <a:tr h="389562">
                <a:tc>
                  <a:txBody>
                    <a:bodyPr/>
                    <a:lstStyle/>
                    <a:p>
                      <a:pPr>
                        <a:lnSpc>
                          <a:spcPct val="107000"/>
                        </a:lnSpc>
                        <a:spcAft>
                          <a:spcPts val="800"/>
                        </a:spcAft>
                      </a:pPr>
                      <a:r>
                        <a:rPr lang="tr-TR" sz="1000">
                          <a:effectLst/>
                        </a:rPr>
                        <a:t>PG2.3.3. Toplam ar-ge alanı (m²)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1309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1309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1657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1657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2000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2000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3585148"/>
                  </a:ext>
                </a:extLst>
              </a:tr>
              <a:tr h="190359">
                <a:tc>
                  <a:txBody>
                    <a:bodyPr/>
                    <a:lstStyle/>
                    <a:p>
                      <a:pPr algn="just">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marL="342900" lvl="0" indent="-342900" algn="just">
                        <a:spcBef>
                          <a:spcPts val="305"/>
                        </a:spcBef>
                        <a:buSzPts val="1000"/>
                        <a:buFont typeface="Times New Roman" panose="02020603050405020304" pitchFamily="18" charset="0"/>
                        <a:buChar char="•"/>
                        <a:tabLst>
                          <a:tab pos="179705" algn="l"/>
                        </a:tabLst>
                      </a:pPr>
                      <a:r>
                        <a:rPr lang="tr-TR" sz="1000">
                          <a:effectLst/>
                        </a:rPr>
                        <a:t>Bilimsel Araştırma Projeleri Koordinatörlüğü</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35119354"/>
                  </a:ext>
                </a:extLst>
              </a:tr>
              <a:tr h="744683">
                <a:tc>
                  <a:txBody>
                    <a:bodyPr/>
                    <a:lstStyle/>
                    <a:p>
                      <a:pPr algn="just">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marL="342900" lvl="0" indent="-342900" algn="just">
                        <a:spcBef>
                          <a:spcPts val="305"/>
                        </a:spcBef>
                        <a:buSzPts val="1000"/>
                        <a:buFont typeface="Times New Roman" panose="02020603050405020304" pitchFamily="18" charset="0"/>
                        <a:buChar char="•"/>
                        <a:tabLst>
                          <a:tab pos="179705" algn="l"/>
                        </a:tabLst>
                      </a:pPr>
                      <a:r>
                        <a:rPr lang="tr-TR" sz="1000" dirty="0">
                          <a:effectLst/>
                        </a:rPr>
                        <a:t>Proje Ofisi Koordinatörlüğü</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Akademik Birimler</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Strateji Geliştirme Daire Başkanlığı</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Yapı İşleri ve Teknik Daire Başkanlığı</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72166650"/>
                  </a:ext>
                </a:extLst>
              </a:tr>
            </a:tbl>
          </a:graphicData>
        </a:graphic>
      </p:graphicFrame>
      <p:sp>
        <p:nvSpPr>
          <p:cNvPr id="4" name="Metin kutusu 3">
            <a:extLst>
              <a:ext uri="{FF2B5EF4-FFF2-40B4-BE49-F238E27FC236}">
                <a16:creationId xmlns:a16="http://schemas.microsoft.com/office/drawing/2014/main" id="{7AC1EB10-A4E8-1ED8-3FF0-96C86690B0EB}"/>
              </a:ext>
            </a:extLst>
          </p:cNvPr>
          <p:cNvSpPr txBox="1"/>
          <p:nvPr/>
        </p:nvSpPr>
        <p:spPr>
          <a:xfrm>
            <a:off x="592898" y="329368"/>
            <a:ext cx="5503102" cy="400110"/>
          </a:xfrm>
          <a:prstGeom prst="rect">
            <a:avLst/>
          </a:prstGeom>
          <a:noFill/>
        </p:spPr>
        <p:txBody>
          <a:bodyPr wrap="square" rtlCol="0">
            <a:spAutoFit/>
          </a:bodyPr>
          <a:lstStyle/>
          <a:p>
            <a:r>
              <a:rPr lang="tr-TR" sz="2000" b="1" dirty="0">
                <a:solidFill>
                  <a:srgbClr val="192E5A"/>
                </a:solidFill>
              </a:rPr>
              <a:t>2025-2029 Stratejik Planı Performans Göstergeleri</a:t>
            </a:r>
          </a:p>
        </p:txBody>
      </p:sp>
    </p:spTree>
    <p:extLst>
      <p:ext uri="{BB962C8B-B14F-4D97-AF65-F5344CB8AC3E}">
        <p14:creationId xmlns:p14="http://schemas.microsoft.com/office/powerpoint/2010/main" val="19047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D1893A4-86F2-6C1B-67BC-0D0583D83DEB}"/>
            </a:ext>
          </a:extLst>
        </p:cNvPr>
        <p:cNvGrpSpPr/>
        <p:nvPr/>
      </p:nvGrpSpPr>
      <p:grpSpPr>
        <a:xfrm>
          <a:off x="0" y="0"/>
          <a:ext cx="0" cy="0"/>
          <a:chOff x="0" y="0"/>
          <a:chExt cx="0" cy="0"/>
        </a:xfrm>
      </p:grpSpPr>
      <p:graphicFrame>
        <p:nvGraphicFramePr>
          <p:cNvPr id="4" name="İçerik Yer Tutucusu 4">
            <a:extLst>
              <a:ext uri="{FF2B5EF4-FFF2-40B4-BE49-F238E27FC236}">
                <a16:creationId xmlns:a16="http://schemas.microsoft.com/office/drawing/2014/main" id="{85A69E73-A74D-102D-F1C1-9F341D45E5E8}"/>
              </a:ext>
            </a:extLst>
          </p:cNvPr>
          <p:cNvGraphicFramePr>
            <a:graphicFrameLocks/>
          </p:cNvGraphicFramePr>
          <p:nvPr>
            <p:extLst>
              <p:ext uri="{D42A27DB-BD31-4B8C-83A1-F6EECF244321}">
                <p14:modId xmlns:p14="http://schemas.microsoft.com/office/powerpoint/2010/main" val="3422217506"/>
              </p:ext>
            </p:extLst>
          </p:nvPr>
        </p:nvGraphicFramePr>
        <p:xfrm>
          <a:off x="1318936" y="1229215"/>
          <a:ext cx="10559211" cy="5081053"/>
        </p:xfrm>
        <a:graphic>
          <a:graphicData uri="http://schemas.openxmlformats.org/drawingml/2006/table">
            <a:tbl>
              <a:tblPr firstRow="1" firstCol="1" bandRow="1">
                <a:tableStyleId>{5C22544A-7EE6-4342-B048-85BDC9FD1C3A}</a:tableStyleId>
              </a:tblPr>
              <a:tblGrid>
                <a:gridCol w="3238250">
                  <a:extLst>
                    <a:ext uri="{9D8B030D-6E8A-4147-A177-3AD203B41FA5}">
                      <a16:colId xmlns:a16="http://schemas.microsoft.com/office/drawing/2014/main" val="791712321"/>
                    </a:ext>
                  </a:extLst>
                </a:gridCol>
                <a:gridCol w="7320961">
                  <a:extLst>
                    <a:ext uri="{9D8B030D-6E8A-4147-A177-3AD203B41FA5}">
                      <a16:colId xmlns:a16="http://schemas.microsoft.com/office/drawing/2014/main" val="3602595124"/>
                    </a:ext>
                  </a:extLst>
                </a:gridCol>
              </a:tblGrid>
              <a:tr h="229599">
                <a:tc>
                  <a:txBody>
                    <a:bodyPr/>
                    <a:lstStyle/>
                    <a:p>
                      <a:pPr>
                        <a:lnSpc>
                          <a:spcPct val="107000"/>
                        </a:lnSpc>
                        <a:spcAft>
                          <a:spcPts val="800"/>
                        </a:spcAft>
                      </a:pPr>
                      <a:r>
                        <a:rPr lang="tr-TR" sz="1000">
                          <a:effectLst/>
                        </a:rPr>
                        <a:t>Amaç (A2)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Özgün değer katan bilimsel araştırmaların niteliğini ve niceliğini arttırmak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0443268"/>
                  </a:ext>
                </a:extLst>
              </a:tr>
              <a:tr h="229599">
                <a:tc>
                  <a:txBody>
                    <a:bodyPr/>
                    <a:lstStyle/>
                    <a:p>
                      <a:pPr>
                        <a:lnSpc>
                          <a:spcPct val="107000"/>
                        </a:lnSpc>
                        <a:spcAft>
                          <a:spcPts val="800"/>
                        </a:spcAft>
                      </a:pPr>
                      <a:r>
                        <a:rPr lang="tr-TR" sz="1000">
                          <a:effectLst/>
                        </a:rPr>
                        <a:t>Hedef (H2.3)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Üniversitenin araştırma altyapısını güçlendirmek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1159001"/>
                  </a:ext>
                </a:extLst>
              </a:tr>
              <a:tr h="469864">
                <a:tc>
                  <a:txBody>
                    <a:bodyPr/>
                    <a:lstStyle/>
                    <a:p>
                      <a:pPr>
                        <a:lnSpc>
                          <a:spcPct val="107000"/>
                        </a:lnSpc>
                        <a:spcAft>
                          <a:spcPts val="800"/>
                        </a:spcAft>
                      </a:pPr>
                      <a:r>
                        <a:rPr lang="tr-TR" sz="1000" dirty="0">
                          <a:effectLst/>
                        </a:rPr>
                        <a:t>Amacın İlgili Olduğu Program/Alt Program Adı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Araştırma, Geliştirme ve Yenilik / Yükseköğretimde Bilimsel Araştırma ve Geliştirme</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11295050"/>
                  </a:ext>
                </a:extLst>
              </a:tr>
              <a:tr h="469864">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Yükseköğretim kurumlarında inovasyon amaçlı bilimsel çalışmaların artırılması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9905221"/>
                  </a:ext>
                </a:extLst>
              </a:tr>
              <a:tr h="423954">
                <a:tc>
                  <a:txBody>
                    <a:bodyPr/>
                    <a:lstStyle/>
                    <a:p>
                      <a:pPr>
                        <a:lnSpc>
                          <a:spcPct val="107000"/>
                        </a:lnSpc>
                        <a:spcAft>
                          <a:spcPts val="800"/>
                        </a:spcAft>
                      </a:pPr>
                      <a:r>
                        <a:rPr lang="tr-TR" sz="1000" b="1" dirty="0">
                          <a:effectLst/>
                        </a:rPr>
                        <a:t>Performans Göstergeleri </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b="1" dirty="0">
                          <a:effectLst/>
                          <a:latin typeface="Calibri" panose="020F0502020204030204" pitchFamily="34" charset="0"/>
                          <a:ea typeface="Calibri" panose="020F0502020204030204" pitchFamily="34" charset="0"/>
                          <a:cs typeface="Times New Roman" panose="02020603050405020304" pitchFamily="18" charset="0"/>
                        </a:rPr>
                        <a:t>Hesaplama Yöntemleri ve Veri Giriş Dönemi</a:t>
                      </a:r>
                    </a:p>
                  </a:txBody>
                  <a:tcPr marL="68580" marR="68580" marT="0" marB="0" anchor="ctr"/>
                </a:tc>
                <a:extLst>
                  <a:ext uri="{0D108BD9-81ED-4DB2-BD59-A6C34878D82A}">
                    <a16:rowId xmlns:a16="http://schemas.microsoft.com/office/drawing/2014/main" val="4276292232"/>
                  </a:ext>
                </a:extLst>
              </a:tr>
              <a:tr h="950394">
                <a:tc>
                  <a:txBody>
                    <a:bodyPr/>
                    <a:lstStyle/>
                    <a:p>
                      <a:pPr>
                        <a:lnSpc>
                          <a:spcPct val="107000"/>
                        </a:lnSpc>
                        <a:spcAft>
                          <a:spcPts val="800"/>
                        </a:spcAft>
                      </a:pPr>
                      <a:r>
                        <a:rPr lang="tr-TR" sz="1000" dirty="0">
                          <a:effectLst/>
                        </a:rPr>
                        <a:t>PG2.3.1. Üniversite kaynaklarıyla desteklenen BAP kapsamında bilimsel proje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İlgili veri dönemi içerisinde üniversitemiz kaynaklarıyla desteklenen BAP kapsamında olan bilimsel proje sayısını göstermektedir. </a:t>
                      </a:r>
                      <a:r>
                        <a:rPr kumimoji="0" lang="tr-TR" sz="10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(Önceki yıllarda kabul almış ve yürütülmesine devam olunan projeler ile yıl içerisinde kabul ve destek alan –başlayan– projelerin toplam sayısı bu gösterge kapsamında değerlendirilecektir.)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8763021"/>
                  </a:ext>
                </a:extLst>
              </a:tr>
              <a:tr h="710129">
                <a:tc>
                  <a:txBody>
                    <a:bodyPr/>
                    <a:lstStyle/>
                    <a:p>
                      <a:pPr>
                        <a:lnSpc>
                          <a:spcPct val="107000"/>
                        </a:lnSpc>
                        <a:spcAft>
                          <a:spcPts val="800"/>
                        </a:spcAft>
                      </a:pPr>
                      <a:r>
                        <a:rPr lang="tr-TR" sz="1000">
                          <a:effectLst/>
                        </a:rPr>
                        <a:t>PG2.3.2. Üniversite dışından desteklenen bilimsel proje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İlgili veri dönemi içerisinde üniversite kaynaklarımız dışında desteklenen bilimsel proje sayısını göstermektedir. </a:t>
                      </a:r>
                      <a:r>
                        <a:rPr kumimoji="0" lang="tr-TR" sz="10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(Önceki yıllarda kabul almış ve yürütülmesine devam olunan projeler ile yıl içerisinde kabul ve destek alan –başlayan– projelerin toplam sayısı bu gösterge kapsamında değerlendirilecektir.)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2767664"/>
                  </a:ext>
                </a:extLst>
              </a:tr>
              <a:tr h="469864">
                <a:tc>
                  <a:txBody>
                    <a:bodyPr/>
                    <a:lstStyle/>
                    <a:p>
                      <a:pPr>
                        <a:lnSpc>
                          <a:spcPct val="107000"/>
                        </a:lnSpc>
                        <a:spcAft>
                          <a:spcPts val="800"/>
                        </a:spcAft>
                      </a:pPr>
                      <a:r>
                        <a:rPr lang="tr-TR" sz="1000" dirty="0">
                          <a:effectLst/>
                        </a:rPr>
                        <a:t>PG2.3.3. Toplam ar-</a:t>
                      </a:r>
                      <a:r>
                        <a:rPr lang="tr-TR" sz="1000" dirty="0" err="1">
                          <a:effectLst/>
                        </a:rPr>
                        <a:t>ge</a:t>
                      </a:r>
                      <a:r>
                        <a:rPr lang="tr-TR" sz="1000" dirty="0">
                          <a:effectLst/>
                        </a:rPr>
                        <a:t> alanı (m²)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İlgili veri döneminde üniversitemiz toplam Ar-Ge alanını </a:t>
                      </a:r>
                      <a:r>
                        <a:rPr lang="tr-TR" sz="1000" dirty="0">
                          <a:effectLst/>
                        </a:rPr>
                        <a:t>(m²) göstermektedir.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3585148"/>
                  </a:ext>
                </a:extLst>
              </a:tr>
              <a:tr h="229599">
                <a:tc>
                  <a:txBody>
                    <a:bodyPr/>
                    <a:lstStyle/>
                    <a:p>
                      <a:pPr algn="just">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a:spcBef>
                          <a:spcPts val="305"/>
                        </a:spcBef>
                        <a:buSzPts val="1000"/>
                        <a:buFont typeface="Times New Roman" panose="02020603050405020304" pitchFamily="18" charset="0"/>
                        <a:buChar char="•"/>
                        <a:tabLst>
                          <a:tab pos="179705" algn="l"/>
                        </a:tabLst>
                      </a:pPr>
                      <a:r>
                        <a:rPr lang="tr-TR" sz="1000">
                          <a:effectLst/>
                        </a:rPr>
                        <a:t>Bilimsel Araştırma Projeleri Koordinatörlüğü</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35119354"/>
                  </a:ext>
                </a:extLst>
              </a:tr>
              <a:tr h="898187">
                <a:tc>
                  <a:txBody>
                    <a:bodyPr/>
                    <a:lstStyle/>
                    <a:p>
                      <a:pPr algn="just">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a:spcBef>
                          <a:spcPts val="305"/>
                        </a:spcBef>
                        <a:buSzPts val="1000"/>
                        <a:buFont typeface="Times New Roman" panose="02020603050405020304" pitchFamily="18" charset="0"/>
                        <a:buChar char="•"/>
                        <a:tabLst>
                          <a:tab pos="179705" algn="l"/>
                        </a:tabLst>
                      </a:pPr>
                      <a:r>
                        <a:rPr lang="tr-TR" sz="1000" dirty="0">
                          <a:effectLst/>
                        </a:rPr>
                        <a:t>Proje Ofisi Koordinatörlüğü</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Akademik Birimler</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Strateji Geliştirme Daire Başkanlığı</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Yapı İşleri ve Teknik Daire Başkanlığı</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2166650"/>
                  </a:ext>
                </a:extLst>
              </a:tr>
            </a:tbl>
          </a:graphicData>
        </a:graphic>
      </p:graphicFrame>
      <p:sp>
        <p:nvSpPr>
          <p:cNvPr id="3" name="Metin kutusu 2">
            <a:extLst>
              <a:ext uri="{FF2B5EF4-FFF2-40B4-BE49-F238E27FC236}">
                <a16:creationId xmlns:a16="http://schemas.microsoft.com/office/drawing/2014/main" id="{7355C9F8-5320-77DC-E8D8-C9FE51F2B43E}"/>
              </a:ext>
            </a:extLst>
          </p:cNvPr>
          <p:cNvSpPr txBox="1"/>
          <p:nvPr/>
        </p:nvSpPr>
        <p:spPr>
          <a:xfrm>
            <a:off x="1318936" y="668336"/>
            <a:ext cx="8978782" cy="400110"/>
          </a:xfrm>
          <a:prstGeom prst="rect">
            <a:avLst/>
          </a:prstGeom>
          <a:noFill/>
        </p:spPr>
        <p:txBody>
          <a:bodyPr wrap="square" rtlCol="0">
            <a:spAutoFit/>
          </a:bodyPr>
          <a:lstStyle/>
          <a:p>
            <a:r>
              <a:rPr lang="tr-TR" sz="2000" b="1" dirty="0">
                <a:solidFill>
                  <a:srgbClr val="192E5A"/>
                </a:solidFill>
              </a:rPr>
              <a:t>2025-2029 Stratejik Plan Performans Göstergelerinin Hesaplama Yöntemleri</a:t>
            </a:r>
          </a:p>
        </p:txBody>
      </p:sp>
    </p:spTree>
    <p:extLst>
      <p:ext uri="{BB962C8B-B14F-4D97-AF65-F5344CB8AC3E}">
        <p14:creationId xmlns:p14="http://schemas.microsoft.com/office/powerpoint/2010/main" val="97160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AE9D4F5-70E3-DD8E-67B3-ED9E1A4CC131}"/>
            </a:ext>
          </a:extLst>
        </p:cNvPr>
        <p:cNvGrpSpPr/>
        <p:nvPr/>
      </p:nvGrpSpPr>
      <p:grpSpPr>
        <a:xfrm>
          <a:off x="0" y="0"/>
          <a:ext cx="0" cy="0"/>
          <a:chOff x="0" y="0"/>
          <a:chExt cx="0" cy="0"/>
        </a:xfrm>
      </p:grpSpPr>
      <p:graphicFrame>
        <p:nvGraphicFramePr>
          <p:cNvPr id="2" name="İçerik Yer Tutucusu 5">
            <a:extLst>
              <a:ext uri="{FF2B5EF4-FFF2-40B4-BE49-F238E27FC236}">
                <a16:creationId xmlns:a16="http://schemas.microsoft.com/office/drawing/2014/main" id="{6F867FCD-274A-F025-5FC5-4BE0443F0BEF}"/>
              </a:ext>
            </a:extLst>
          </p:cNvPr>
          <p:cNvGraphicFramePr>
            <a:graphicFrameLocks/>
          </p:cNvGraphicFramePr>
          <p:nvPr>
            <p:extLst>
              <p:ext uri="{D42A27DB-BD31-4B8C-83A1-F6EECF244321}">
                <p14:modId xmlns:p14="http://schemas.microsoft.com/office/powerpoint/2010/main" val="284147413"/>
              </p:ext>
            </p:extLst>
          </p:nvPr>
        </p:nvGraphicFramePr>
        <p:xfrm>
          <a:off x="443620" y="1303699"/>
          <a:ext cx="11316833" cy="5097100"/>
        </p:xfrm>
        <a:graphic>
          <a:graphicData uri="http://schemas.openxmlformats.org/drawingml/2006/table">
            <a:tbl>
              <a:tblPr firstRow="1" firstCol="1" bandRow="1">
                <a:tableStyleId>{5C22544A-7EE6-4342-B048-85BDC9FD1C3A}</a:tableStyleId>
              </a:tblPr>
              <a:tblGrid>
                <a:gridCol w="3532221">
                  <a:extLst>
                    <a:ext uri="{9D8B030D-6E8A-4147-A177-3AD203B41FA5}">
                      <a16:colId xmlns:a16="http://schemas.microsoft.com/office/drawing/2014/main" val="2664117365"/>
                    </a:ext>
                  </a:extLst>
                </a:gridCol>
                <a:gridCol w="1245638">
                  <a:extLst>
                    <a:ext uri="{9D8B030D-6E8A-4147-A177-3AD203B41FA5}">
                      <a16:colId xmlns:a16="http://schemas.microsoft.com/office/drawing/2014/main" val="911419853"/>
                    </a:ext>
                  </a:extLst>
                </a:gridCol>
                <a:gridCol w="2118086">
                  <a:extLst>
                    <a:ext uri="{9D8B030D-6E8A-4147-A177-3AD203B41FA5}">
                      <a16:colId xmlns:a16="http://schemas.microsoft.com/office/drawing/2014/main" val="492621287"/>
                    </a:ext>
                  </a:extLst>
                </a:gridCol>
                <a:gridCol w="882431">
                  <a:extLst>
                    <a:ext uri="{9D8B030D-6E8A-4147-A177-3AD203B41FA5}">
                      <a16:colId xmlns:a16="http://schemas.microsoft.com/office/drawing/2014/main" val="4128462911"/>
                    </a:ext>
                  </a:extLst>
                </a:gridCol>
                <a:gridCol w="884926">
                  <a:extLst>
                    <a:ext uri="{9D8B030D-6E8A-4147-A177-3AD203B41FA5}">
                      <a16:colId xmlns:a16="http://schemas.microsoft.com/office/drawing/2014/main" val="363923023"/>
                    </a:ext>
                  </a:extLst>
                </a:gridCol>
                <a:gridCol w="884926">
                  <a:extLst>
                    <a:ext uri="{9D8B030D-6E8A-4147-A177-3AD203B41FA5}">
                      <a16:colId xmlns:a16="http://schemas.microsoft.com/office/drawing/2014/main" val="2196837571"/>
                    </a:ext>
                  </a:extLst>
                </a:gridCol>
                <a:gridCol w="884926">
                  <a:extLst>
                    <a:ext uri="{9D8B030D-6E8A-4147-A177-3AD203B41FA5}">
                      <a16:colId xmlns:a16="http://schemas.microsoft.com/office/drawing/2014/main" val="1216315753"/>
                    </a:ext>
                  </a:extLst>
                </a:gridCol>
                <a:gridCol w="883679">
                  <a:extLst>
                    <a:ext uri="{9D8B030D-6E8A-4147-A177-3AD203B41FA5}">
                      <a16:colId xmlns:a16="http://schemas.microsoft.com/office/drawing/2014/main" val="3692917720"/>
                    </a:ext>
                  </a:extLst>
                </a:gridCol>
              </a:tblGrid>
              <a:tr h="346551">
                <a:tc>
                  <a:txBody>
                    <a:bodyPr/>
                    <a:lstStyle/>
                    <a:p>
                      <a:pPr>
                        <a:lnSpc>
                          <a:spcPct val="107000"/>
                        </a:lnSpc>
                        <a:spcAft>
                          <a:spcPts val="800"/>
                        </a:spcAft>
                      </a:pPr>
                      <a:r>
                        <a:rPr lang="tr-TR" sz="1000" dirty="0">
                          <a:effectLst/>
                        </a:rPr>
                        <a:t>Amaç (A2)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gridSpan="7">
                  <a:txBody>
                    <a:bodyPr/>
                    <a:lstStyle/>
                    <a:p>
                      <a:pPr>
                        <a:lnSpc>
                          <a:spcPct val="107000"/>
                        </a:lnSpc>
                        <a:spcAft>
                          <a:spcPts val="800"/>
                        </a:spcAft>
                      </a:pPr>
                      <a:r>
                        <a:rPr lang="tr-TR" sz="1000">
                          <a:effectLst/>
                        </a:rPr>
                        <a:t>Özgün değer katan bilimsel araştırmaların niteliğini ve niceliğini arttırmak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69100800"/>
                  </a:ext>
                </a:extLst>
              </a:tr>
              <a:tr h="193300">
                <a:tc>
                  <a:txBody>
                    <a:bodyPr/>
                    <a:lstStyle/>
                    <a:p>
                      <a:pPr>
                        <a:lnSpc>
                          <a:spcPct val="107000"/>
                        </a:lnSpc>
                        <a:spcAft>
                          <a:spcPts val="800"/>
                        </a:spcAft>
                      </a:pPr>
                      <a:r>
                        <a:rPr lang="tr-TR" sz="1000">
                          <a:effectLst/>
                        </a:rPr>
                        <a:t>Hedef (H2.4)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gridSpan="7">
                  <a:txBody>
                    <a:bodyPr/>
                    <a:lstStyle/>
                    <a:p>
                      <a:pPr>
                        <a:lnSpc>
                          <a:spcPct val="107000"/>
                        </a:lnSpc>
                        <a:spcAft>
                          <a:spcPts val="800"/>
                        </a:spcAft>
                      </a:pPr>
                      <a:r>
                        <a:rPr lang="tr-TR" sz="1000">
                          <a:effectLst/>
                        </a:rPr>
                        <a:t>Bilimsel araştırmalarda uluslararasılaşma düzeyini arttırmak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30133055"/>
                  </a:ext>
                </a:extLst>
              </a:tr>
              <a:tr h="346551">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gridSpan="7">
                  <a:txBody>
                    <a:bodyPr/>
                    <a:lstStyle/>
                    <a:p>
                      <a:pPr>
                        <a:lnSpc>
                          <a:spcPct val="107000"/>
                        </a:lnSpc>
                        <a:spcAft>
                          <a:spcPts val="800"/>
                        </a:spcAft>
                      </a:pPr>
                      <a:r>
                        <a:rPr lang="tr-TR" sz="1000">
                          <a:effectLst/>
                        </a:rPr>
                        <a:t>Araştırma, Geliştirme ve Yenilik / Yükseköğretimde Bilimsel Araştırma ve Geliştirme</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33831942"/>
                  </a:ext>
                </a:extLst>
              </a:tr>
              <a:tr h="346551">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gridSpan="7">
                  <a:txBody>
                    <a:bodyPr/>
                    <a:lstStyle/>
                    <a:p>
                      <a:pPr>
                        <a:lnSpc>
                          <a:spcPct val="107000"/>
                        </a:lnSpc>
                        <a:spcAft>
                          <a:spcPts val="800"/>
                        </a:spcAft>
                      </a:pPr>
                      <a:r>
                        <a:rPr lang="tr-TR" sz="1000">
                          <a:effectLst/>
                        </a:rPr>
                        <a:t>Yükseköğretim kurumlarında inovasyon amaçlı bilimsel çalışmaların arttırılması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52322234"/>
                  </a:ext>
                </a:extLst>
              </a:tr>
              <a:tr h="646410">
                <a:tc>
                  <a:txBody>
                    <a:bodyPr/>
                    <a:lstStyle/>
                    <a:p>
                      <a:pPr algn="ctr">
                        <a:lnSpc>
                          <a:spcPct val="107000"/>
                        </a:lnSpc>
                        <a:spcAft>
                          <a:spcPts val="800"/>
                        </a:spcAft>
                      </a:pPr>
                      <a:r>
                        <a:rPr lang="tr-TR" sz="1000">
                          <a:effectLst/>
                        </a:rPr>
                        <a:t> </a:t>
                      </a:r>
                    </a:p>
                    <a:p>
                      <a:pPr>
                        <a:lnSpc>
                          <a:spcPct val="107000"/>
                        </a:lnSpc>
                        <a:spcAft>
                          <a:spcPts val="800"/>
                        </a:spcAft>
                      </a:pPr>
                      <a:r>
                        <a:rPr lang="tr-TR" sz="1000">
                          <a:effectLst/>
                        </a:rPr>
                        <a:t>Performans Göstergeleri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Hedef Etkisi </a:t>
                      </a:r>
                    </a:p>
                    <a:p>
                      <a:pPr algn="ctr">
                        <a:lnSpc>
                          <a:spcPct val="107000"/>
                        </a:lnSpc>
                        <a:spcAft>
                          <a:spcPts val="80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Plan Dönemi başlangıç Değeri (2024)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2025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2026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2027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2028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2029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extLst>
                  <a:ext uri="{0D108BD9-81ED-4DB2-BD59-A6C34878D82A}">
                    <a16:rowId xmlns:a16="http://schemas.microsoft.com/office/drawing/2014/main" val="165693305"/>
                  </a:ext>
                </a:extLst>
              </a:tr>
              <a:tr h="447099">
                <a:tc>
                  <a:txBody>
                    <a:bodyPr/>
                    <a:lstStyle/>
                    <a:p>
                      <a:pPr>
                        <a:lnSpc>
                          <a:spcPct val="107000"/>
                        </a:lnSpc>
                        <a:spcAft>
                          <a:spcPts val="800"/>
                        </a:spcAft>
                      </a:pPr>
                      <a:r>
                        <a:rPr lang="tr-TR" sz="1000" dirty="0">
                          <a:effectLst/>
                        </a:rPr>
                        <a:t>PG2.4.1. Endeksli dergi ve kitaplarda uluslararası iş birliği ile yayımlanmış yayın oranı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0,40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0,41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0,42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0,43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0,44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0,45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extLst>
                  <a:ext uri="{0D108BD9-81ED-4DB2-BD59-A6C34878D82A}">
                    <a16:rowId xmlns:a16="http://schemas.microsoft.com/office/drawing/2014/main" val="4156350364"/>
                  </a:ext>
                </a:extLst>
              </a:tr>
              <a:tr h="395581">
                <a:tc>
                  <a:txBody>
                    <a:bodyPr/>
                    <a:lstStyle/>
                    <a:p>
                      <a:pPr>
                        <a:lnSpc>
                          <a:spcPct val="107000"/>
                        </a:lnSpc>
                        <a:spcAft>
                          <a:spcPts val="800"/>
                        </a:spcAft>
                      </a:pPr>
                      <a:r>
                        <a:rPr lang="tr-TR" sz="1000" dirty="0">
                          <a:effectLst/>
                        </a:rPr>
                        <a:t>PG2.4.2. Doktora sırası ve sonrası yurtdışı araştırmaya katılan öğretim elemanı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extLst>
                  <a:ext uri="{0D108BD9-81ED-4DB2-BD59-A6C34878D82A}">
                    <a16:rowId xmlns:a16="http://schemas.microsoft.com/office/drawing/2014/main" val="1732254701"/>
                  </a:ext>
                </a:extLst>
              </a:tr>
              <a:tr h="523737">
                <a:tc>
                  <a:txBody>
                    <a:bodyPr/>
                    <a:lstStyle/>
                    <a:p>
                      <a:pPr>
                        <a:lnSpc>
                          <a:spcPct val="107000"/>
                        </a:lnSpc>
                        <a:spcAft>
                          <a:spcPts val="800"/>
                        </a:spcAft>
                      </a:pPr>
                      <a:r>
                        <a:rPr lang="tr-TR" sz="1000">
                          <a:effectLst/>
                        </a:rPr>
                        <a:t>PG2.4.3. Uluslararası iş birliği ağına dâhil öğretim elemanlarının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15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16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17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18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19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extLst>
                  <a:ext uri="{0D108BD9-81ED-4DB2-BD59-A6C34878D82A}">
                    <a16:rowId xmlns:a16="http://schemas.microsoft.com/office/drawing/2014/main" val="4287061267"/>
                  </a:ext>
                </a:extLst>
              </a:tr>
              <a:tr h="523737">
                <a:tc>
                  <a:txBody>
                    <a:bodyPr/>
                    <a:lstStyle/>
                    <a:p>
                      <a:pPr>
                        <a:lnSpc>
                          <a:spcPct val="107000"/>
                        </a:lnSpc>
                        <a:spcAft>
                          <a:spcPts val="800"/>
                        </a:spcAft>
                      </a:pPr>
                      <a:r>
                        <a:rPr lang="tr-TR" sz="1000">
                          <a:effectLst/>
                        </a:rPr>
                        <a:t>PG2.4.4. Uluslararası iş birliği ile yürütülen bilimsel proje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21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21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22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ctr">
                        <a:lnSpc>
                          <a:spcPct val="107000"/>
                        </a:lnSpc>
                        <a:spcAft>
                          <a:spcPts val="800"/>
                        </a:spcAft>
                      </a:pPr>
                      <a:r>
                        <a:rPr lang="tr-TR" sz="1000">
                          <a:effectLst/>
                        </a:rPr>
                        <a:t>22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extLst>
                  <a:ext uri="{0D108BD9-81ED-4DB2-BD59-A6C34878D82A}">
                    <a16:rowId xmlns:a16="http://schemas.microsoft.com/office/drawing/2014/main" val="1618398566"/>
                  </a:ext>
                </a:extLst>
              </a:tr>
              <a:tr h="193300">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gridSpan="7">
                  <a:txBody>
                    <a:bodyPr/>
                    <a:lstStyle/>
                    <a:p>
                      <a:pPr algn="just">
                        <a:lnSpc>
                          <a:spcPct val="107000"/>
                        </a:lnSpc>
                        <a:spcAft>
                          <a:spcPts val="800"/>
                        </a:spcAft>
                      </a:pPr>
                      <a:r>
                        <a:rPr lang="tr-TR" sz="1000" dirty="0">
                          <a:effectLst/>
                        </a:rPr>
                        <a:t>Rektörlük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52464253"/>
                  </a:ext>
                </a:extLst>
              </a:tr>
              <a:tr h="1134283">
                <a:tc>
                  <a:txBody>
                    <a:bodyPr/>
                    <a:lstStyle/>
                    <a:p>
                      <a:pPr>
                        <a:lnSpc>
                          <a:spcPct val="107000"/>
                        </a:lnSpc>
                        <a:spcAft>
                          <a:spcPts val="800"/>
                        </a:spcAft>
                      </a:pPr>
                      <a:r>
                        <a:rPr lang="tr-TR" sz="1000">
                          <a:effectLst/>
                        </a:rPr>
                        <a:t>İş Birliği Yapılacak Birim(ler)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gridSpan="7">
                  <a:txBody>
                    <a:bodyPr/>
                    <a:lstStyle/>
                    <a:p>
                      <a:pPr marL="342900" lvl="0" indent="-342900" algn="just">
                        <a:spcBef>
                          <a:spcPts val="5"/>
                        </a:spcBef>
                        <a:buSzPts val="1000"/>
                        <a:buFont typeface="Times New Roman" panose="02020603050405020304" pitchFamily="18" charset="0"/>
                        <a:buChar char="•"/>
                        <a:tabLst>
                          <a:tab pos="179705" algn="l"/>
                        </a:tabLst>
                      </a:pPr>
                      <a:r>
                        <a:rPr lang="tr-TR" sz="1000" dirty="0">
                          <a:effectLst/>
                        </a:rPr>
                        <a:t>Akademik Birimler</a:t>
                      </a:r>
                    </a:p>
                    <a:p>
                      <a:pPr marL="342900" lvl="0" indent="-342900" algn="just">
                        <a:spcBef>
                          <a:spcPts val="305"/>
                        </a:spcBef>
                        <a:buSzPts val="1000"/>
                        <a:buFont typeface="Times New Roman" panose="02020603050405020304" pitchFamily="18" charset="0"/>
                        <a:buChar char="•"/>
                        <a:tabLst>
                          <a:tab pos="179705" algn="l"/>
                        </a:tabLst>
                      </a:pPr>
                      <a:r>
                        <a:rPr lang="tr-TR" sz="1000" dirty="0">
                          <a:effectLst/>
                        </a:rPr>
                        <a:t>Proje Ofisi Koordinatörlüğü</a:t>
                      </a:r>
                    </a:p>
                    <a:p>
                      <a:pPr marL="342900" lvl="0" indent="-342900" algn="just">
                        <a:spcBef>
                          <a:spcPts val="305"/>
                        </a:spcBef>
                        <a:buSzPts val="1000"/>
                        <a:buFont typeface="Times New Roman" panose="02020603050405020304" pitchFamily="18" charset="0"/>
                        <a:buChar char="•"/>
                        <a:tabLst>
                          <a:tab pos="179705" algn="l"/>
                        </a:tabLst>
                      </a:pPr>
                      <a:r>
                        <a:rPr lang="tr-TR" sz="1000" dirty="0">
                          <a:effectLst/>
                        </a:rPr>
                        <a:t>Bilgi İşlem Daire Başkanlığı</a:t>
                      </a:r>
                    </a:p>
                    <a:p>
                      <a:pPr marL="342900" lvl="0" indent="-342900" algn="just">
                        <a:spcBef>
                          <a:spcPts val="305"/>
                        </a:spcBef>
                        <a:buSzPts val="1000"/>
                        <a:buFont typeface="Times New Roman" panose="02020603050405020304" pitchFamily="18" charset="0"/>
                        <a:buChar char="•"/>
                        <a:tabLst>
                          <a:tab pos="179705" algn="l"/>
                        </a:tabLst>
                      </a:pPr>
                      <a:r>
                        <a:rPr lang="tr-TR" sz="1000" dirty="0">
                          <a:effectLst/>
                        </a:rPr>
                        <a:t>Uygulama ve Araştırma Merkezleri</a:t>
                      </a:r>
                    </a:p>
                    <a:p>
                      <a:pPr marL="342900" lvl="0" indent="-342900" algn="just">
                        <a:spcBef>
                          <a:spcPts val="305"/>
                        </a:spcBef>
                        <a:buSzPts val="1000"/>
                        <a:buFont typeface="Times New Roman" panose="02020603050405020304" pitchFamily="18" charset="0"/>
                        <a:buChar char="•"/>
                        <a:tabLst>
                          <a:tab pos="179705" algn="l"/>
                        </a:tabLst>
                      </a:pPr>
                      <a:r>
                        <a:rPr lang="tr-TR" sz="1000" dirty="0">
                          <a:effectLst/>
                        </a:rPr>
                        <a:t>Uluslararası İlişkiler Ofisi Koordinatörlüğü</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78" marR="60178"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75284881"/>
                  </a:ext>
                </a:extLst>
              </a:tr>
            </a:tbl>
          </a:graphicData>
        </a:graphic>
      </p:graphicFrame>
      <p:sp>
        <p:nvSpPr>
          <p:cNvPr id="3" name="Metin kutusu 2">
            <a:extLst>
              <a:ext uri="{FF2B5EF4-FFF2-40B4-BE49-F238E27FC236}">
                <a16:creationId xmlns:a16="http://schemas.microsoft.com/office/drawing/2014/main" id="{AF59E806-0772-4472-1787-EFFFCA506DC6}"/>
              </a:ext>
            </a:extLst>
          </p:cNvPr>
          <p:cNvSpPr txBox="1"/>
          <p:nvPr/>
        </p:nvSpPr>
        <p:spPr>
          <a:xfrm>
            <a:off x="592898" y="720154"/>
            <a:ext cx="8978782" cy="400110"/>
          </a:xfrm>
          <a:prstGeom prst="rect">
            <a:avLst/>
          </a:prstGeom>
          <a:noFill/>
        </p:spPr>
        <p:txBody>
          <a:bodyPr wrap="square" rtlCol="0">
            <a:spAutoFit/>
          </a:bodyPr>
          <a:lstStyle/>
          <a:p>
            <a:r>
              <a:rPr lang="tr-TR" sz="2000" b="1" dirty="0">
                <a:solidFill>
                  <a:srgbClr val="192E5A"/>
                </a:solidFill>
              </a:rPr>
              <a:t>2025-2029 Stratejik Planı Performans Göstergeleri</a:t>
            </a:r>
          </a:p>
        </p:txBody>
      </p:sp>
    </p:spTree>
    <p:extLst>
      <p:ext uri="{BB962C8B-B14F-4D97-AF65-F5344CB8AC3E}">
        <p14:creationId xmlns:p14="http://schemas.microsoft.com/office/powerpoint/2010/main" val="379539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4D5F911-F0F3-A174-426C-A981766F167B}"/>
            </a:ext>
          </a:extLst>
        </p:cNvPr>
        <p:cNvGrpSpPr/>
        <p:nvPr/>
      </p:nvGrpSpPr>
      <p:grpSpPr>
        <a:xfrm>
          <a:off x="0" y="0"/>
          <a:ext cx="0" cy="0"/>
          <a:chOff x="0" y="0"/>
          <a:chExt cx="0" cy="0"/>
        </a:xfrm>
      </p:grpSpPr>
      <p:graphicFrame>
        <p:nvGraphicFramePr>
          <p:cNvPr id="2" name="İçerik Yer Tutucusu 5">
            <a:extLst>
              <a:ext uri="{FF2B5EF4-FFF2-40B4-BE49-F238E27FC236}">
                <a16:creationId xmlns:a16="http://schemas.microsoft.com/office/drawing/2014/main" id="{A43DF7B9-FFCE-2338-46A2-8F0ED229ADCE}"/>
              </a:ext>
            </a:extLst>
          </p:cNvPr>
          <p:cNvGraphicFramePr>
            <a:graphicFrameLocks/>
          </p:cNvGraphicFramePr>
          <p:nvPr>
            <p:extLst>
              <p:ext uri="{D42A27DB-BD31-4B8C-83A1-F6EECF244321}">
                <p14:modId xmlns:p14="http://schemas.microsoft.com/office/powerpoint/2010/main" val="2806920793"/>
              </p:ext>
            </p:extLst>
          </p:nvPr>
        </p:nvGraphicFramePr>
        <p:xfrm>
          <a:off x="391268" y="704452"/>
          <a:ext cx="11667947" cy="5188675"/>
        </p:xfrm>
        <a:graphic>
          <a:graphicData uri="http://schemas.openxmlformats.org/drawingml/2006/table">
            <a:tbl>
              <a:tblPr firstRow="1" firstCol="1" bandRow="1">
                <a:tableStyleId>{5C22544A-7EE6-4342-B048-85BDC9FD1C3A}</a:tableStyleId>
              </a:tblPr>
              <a:tblGrid>
                <a:gridCol w="3641811">
                  <a:extLst>
                    <a:ext uri="{9D8B030D-6E8A-4147-A177-3AD203B41FA5}">
                      <a16:colId xmlns:a16="http://schemas.microsoft.com/office/drawing/2014/main" val="2664117365"/>
                    </a:ext>
                  </a:extLst>
                </a:gridCol>
                <a:gridCol w="8026136">
                  <a:extLst>
                    <a:ext uri="{9D8B030D-6E8A-4147-A177-3AD203B41FA5}">
                      <a16:colId xmlns:a16="http://schemas.microsoft.com/office/drawing/2014/main" val="911419853"/>
                    </a:ext>
                  </a:extLst>
                </a:gridCol>
              </a:tblGrid>
              <a:tr h="382679">
                <a:tc>
                  <a:txBody>
                    <a:bodyPr/>
                    <a:lstStyle/>
                    <a:p>
                      <a:pPr>
                        <a:lnSpc>
                          <a:spcPct val="107000"/>
                        </a:lnSpc>
                        <a:spcAft>
                          <a:spcPts val="800"/>
                        </a:spcAft>
                      </a:pPr>
                      <a:r>
                        <a:rPr lang="tr-TR" sz="1000">
                          <a:effectLst/>
                        </a:rPr>
                        <a:t>Amaç (A2)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nSpc>
                          <a:spcPct val="107000"/>
                        </a:lnSpc>
                        <a:spcAft>
                          <a:spcPts val="800"/>
                        </a:spcAft>
                      </a:pPr>
                      <a:r>
                        <a:rPr lang="tr-TR" sz="1000">
                          <a:effectLst/>
                        </a:rPr>
                        <a:t>Özgün değer katan bilimsel araştırmaların niteliğini ve niceliğini arttırmak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extLst>
                  <a:ext uri="{0D108BD9-81ED-4DB2-BD59-A6C34878D82A}">
                    <a16:rowId xmlns:a16="http://schemas.microsoft.com/office/drawing/2014/main" val="4169100800"/>
                  </a:ext>
                </a:extLst>
              </a:tr>
              <a:tr h="213451">
                <a:tc>
                  <a:txBody>
                    <a:bodyPr/>
                    <a:lstStyle/>
                    <a:p>
                      <a:pPr>
                        <a:lnSpc>
                          <a:spcPct val="107000"/>
                        </a:lnSpc>
                        <a:spcAft>
                          <a:spcPts val="800"/>
                        </a:spcAft>
                      </a:pPr>
                      <a:r>
                        <a:rPr lang="tr-TR" sz="1000">
                          <a:effectLst/>
                        </a:rPr>
                        <a:t>Hedef (H2.4)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nSpc>
                          <a:spcPct val="107000"/>
                        </a:lnSpc>
                        <a:spcAft>
                          <a:spcPts val="800"/>
                        </a:spcAft>
                      </a:pPr>
                      <a:r>
                        <a:rPr lang="tr-TR" sz="1000">
                          <a:effectLst/>
                        </a:rPr>
                        <a:t>Bilimsel araştırmalarda uluslararasılaşma düzeyini arttırmak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extLst>
                  <a:ext uri="{0D108BD9-81ED-4DB2-BD59-A6C34878D82A}">
                    <a16:rowId xmlns:a16="http://schemas.microsoft.com/office/drawing/2014/main" val="2530133055"/>
                  </a:ext>
                </a:extLst>
              </a:tr>
              <a:tr h="382679">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nSpc>
                          <a:spcPct val="107000"/>
                        </a:lnSpc>
                        <a:spcAft>
                          <a:spcPts val="800"/>
                        </a:spcAft>
                      </a:pPr>
                      <a:r>
                        <a:rPr lang="tr-TR" sz="1000">
                          <a:effectLst/>
                        </a:rPr>
                        <a:t>Araştırma, Geliştirme ve Yenilik / Yükseköğretimde Bilimsel Araştırma ve Geliştirme</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extLst>
                  <a:ext uri="{0D108BD9-81ED-4DB2-BD59-A6C34878D82A}">
                    <a16:rowId xmlns:a16="http://schemas.microsoft.com/office/drawing/2014/main" val="3033831942"/>
                  </a:ext>
                </a:extLst>
              </a:tr>
              <a:tr h="382679">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nSpc>
                          <a:spcPct val="107000"/>
                        </a:lnSpc>
                        <a:spcAft>
                          <a:spcPts val="800"/>
                        </a:spcAft>
                      </a:pPr>
                      <a:r>
                        <a:rPr lang="tr-TR" sz="1000">
                          <a:effectLst/>
                        </a:rPr>
                        <a:t>Yükseköğretim kurumlarında inovasyon amaçlı bilimsel çalışmaların arttırılması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extLst>
                  <a:ext uri="{0D108BD9-81ED-4DB2-BD59-A6C34878D82A}">
                    <a16:rowId xmlns:a16="http://schemas.microsoft.com/office/drawing/2014/main" val="3852322234"/>
                  </a:ext>
                </a:extLst>
              </a:tr>
              <a:tr h="351335">
                <a:tc>
                  <a:txBody>
                    <a:bodyPr/>
                    <a:lstStyle/>
                    <a:p>
                      <a:pPr>
                        <a:lnSpc>
                          <a:spcPct val="107000"/>
                        </a:lnSpc>
                        <a:spcAft>
                          <a:spcPts val="800"/>
                        </a:spcAft>
                      </a:pPr>
                      <a:r>
                        <a:rPr lang="tr-TR" sz="1000" b="1" dirty="0">
                          <a:effectLst/>
                        </a:rPr>
                        <a:t>Performans Göstergeleri </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b="1" dirty="0">
                          <a:effectLst/>
                          <a:latin typeface="Calibri" panose="020F0502020204030204" pitchFamily="34" charset="0"/>
                          <a:ea typeface="Calibri" panose="020F0502020204030204" pitchFamily="34" charset="0"/>
                          <a:cs typeface="Times New Roman" panose="02020603050405020304" pitchFamily="18" charset="0"/>
                        </a:rPr>
                        <a:t>Hesaplama Yöntemleri ve Veri Giriş Dönemi</a:t>
                      </a:r>
                    </a:p>
                  </a:txBody>
                  <a:tcPr marL="60178" marR="60178" marT="0" marB="0" anchor="ctr"/>
                </a:tc>
                <a:extLst>
                  <a:ext uri="{0D108BD9-81ED-4DB2-BD59-A6C34878D82A}">
                    <a16:rowId xmlns:a16="http://schemas.microsoft.com/office/drawing/2014/main" val="165693305"/>
                  </a:ext>
                </a:extLst>
              </a:tr>
              <a:tr h="493709">
                <a:tc>
                  <a:txBody>
                    <a:bodyPr/>
                    <a:lstStyle/>
                    <a:p>
                      <a:pPr>
                        <a:lnSpc>
                          <a:spcPct val="107000"/>
                        </a:lnSpc>
                        <a:spcAft>
                          <a:spcPts val="800"/>
                        </a:spcAft>
                      </a:pPr>
                      <a:r>
                        <a:rPr lang="tr-TR" sz="1000" dirty="0">
                          <a:effectLst/>
                        </a:rPr>
                        <a:t>PG2.4.1. Endeksli dergi ve kitaplarda uluslararası iş birliği ile yayımlanmış yayın oranı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l">
                        <a:lnSpc>
                          <a:spcPct val="107000"/>
                        </a:lnSpc>
                        <a:spcAft>
                          <a:spcPts val="80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İlgili veri döneminde e</a:t>
                      </a:r>
                      <a:r>
                        <a:rPr lang="tr-TR" sz="1000" dirty="0">
                          <a:effectLst/>
                        </a:rPr>
                        <a:t>ndeksli dergi ve kitaplarda uluslararası iş birliği ile yayımlanmış yayın sayısının toplam endeksli yayın sayısına </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oranlanması yöntemiyle elde edilen değeri 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extLst>
                  <a:ext uri="{0D108BD9-81ED-4DB2-BD59-A6C34878D82A}">
                    <a16:rowId xmlns:a16="http://schemas.microsoft.com/office/drawing/2014/main" val="4156350364"/>
                  </a:ext>
                </a:extLst>
              </a:tr>
              <a:tr h="436820">
                <a:tc>
                  <a:txBody>
                    <a:bodyPr/>
                    <a:lstStyle/>
                    <a:p>
                      <a:pPr>
                        <a:lnSpc>
                          <a:spcPct val="107000"/>
                        </a:lnSpc>
                        <a:spcAft>
                          <a:spcPts val="800"/>
                        </a:spcAft>
                      </a:pPr>
                      <a:r>
                        <a:rPr lang="tr-TR" sz="1000" dirty="0">
                          <a:effectLst/>
                        </a:rPr>
                        <a:t>PG2.4.2. Doktora sırası ve sonrası yurtdışı araştırmaya katılan öğretim elemanı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l">
                        <a:lnSpc>
                          <a:spcPct val="107000"/>
                        </a:lnSpc>
                        <a:spcAft>
                          <a:spcPts val="800"/>
                        </a:spcAft>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İlgili veri dönemi içerisinde doktora </a:t>
                      </a:r>
                      <a:r>
                        <a:rPr lang="tr-TR" sz="1000" dirty="0">
                          <a:effectLst/>
                        </a:rPr>
                        <a:t>sırası ve sonrası yurtdışı araştırmaya katılan öğretim elemanı sayısını  ifade etmektedir.</a:t>
                      </a:r>
                    </a:p>
                  </a:txBody>
                  <a:tcPr marL="60178" marR="60178" marT="0" marB="0" anchor="ctr"/>
                </a:tc>
                <a:extLst>
                  <a:ext uri="{0D108BD9-81ED-4DB2-BD59-A6C34878D82A}">
                    <a16:rowId xmlns:a16="http://schemas.microsoft.com/office/drawing/2014/main" val="1732254701"/>
                  </a:ext>
                </a:extLst>
              </a:tr>
              <a:tr h="578336">
                <a:tc>
                  <a:txBody>
                    <a:bodyPr/>
                    <a:lstStyle/>
                    <a:p>
                      <a:pPr>
                        <a:lnSpc>
                          <a:spcPct val="107000"/>
                        </a:lnSpc>
                        <a:spcAft>
                          <a:spcPts val="800"/>
                        </a:spcAft>
                      </a:pPr>
                      <a:r>
                        <a:rPr lang="tr-TR" sz="1000" dirty="0">
                          <a:effectLst/>
                        </a:rPr>
                        <a:t>PG2.4.3. Uluslararası iş birliği ağına dâhil öğretim elemanlarının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l">
                        <a:lnSpc>
                          <a:spcPct val="107000"/>
                        </a:lnSpc>
                        <a:spcAft>
                          <a:spcPts val="800"/>
                        </a:spcAft>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İlgili veri dönemi içerisinde  uluslararası</a:t>
                      </a:r>
                      <a:r>
                        <a:rPr lang="tr-TR" sz="1000" dirty="0">
                          <a:effectLst/>
                        </a:rPr>
                        <a:t> iş birliği ağına dâhil öğretim elemanlarının sayısını 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extLst>
                  <a:ext uri="{0D108BD9-81ED-4DB2-BD59-A6C34878D82A}">
                    <a16:rowId xmlns:a16="http://schemas.microsoft.com/office/drawing/2014/main" val="4287061267"/>
                  </a:ext>
                </a:extLst>
              </a:tr>
              <a:tr h="501005">
                <a:tc>
                  <a:txBody>
                    <a:bodyPr/>
                    <a:lstStyle/>
                    <a:p>
                      <a:pPr>
                        <a:lnSpc>
                          <a:spcPct val="107000"/>
                        </a:lnSpc>
                        <a:spcAft>
                          <a:spcPts val="800"/>
                        </a:spcAft>
                      </a:pPr>
                      <a:r>
                        <a:rPr lang="tr-TR" sz="1000" dirty="0">
                          <a:effectLst/>
                        </a:rPr>
                        <a:t>PG2.4.4. Uluslararası iş birliği ile yürütülen bilimsel proje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İlgili veri dönemi içerisinde  uluslararası</a:t>
                      </a:r>
                      <a:r>
                        <a:rPr lang="tr-TR" sz="1000" dirty="0">
                          <a:effectLst/>
                        </a:rPr>
                        <a:t> iş birliği ile yürütülen bilimsel proje sayısını 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extLst>
                  <a:ext uri="{0D108BD9-81ED-4DB2-BD59-A6C34878D82A}">
                    <a16:rowId xmlns:a16="http://schemas.microsoft.com/office/drawing/2014/main" val="1618398566"/>
                  </a:ext>
                </a:extLst>
              </a:tr>
              <a:tr h="213451">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algn="just">
                        <a:lnSpc>
                          <a:spcPct val="107000"/>
                        </a:lnSpc>
                        <a:spcAft>
                          <a:spcPts val="800"/>
                        </a:spcAft>
                      </a:pPr>
                      <a:r>
                        <a:rPr lang="tr-TR" sz="1000" dirty="0">
                          <a:effectLst/>
                        </a:rPr>
                        <a:t>Rektörlük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extLst>
                  <a:ext uri="{0D108BD9-81ED-4DB2-BD59-A6C34878D82A}">
                    <a16:rowId xmlns:a16="http://schemas.microsoft.com/office/drawing/2014/main" val="4252464253"/>
                  </a:ext>
                </a:extLst>
              </a:tr>
              <a:tr h="1252531">
                <a:tc>
                  <a:txBody>
                    <a:bodyPr/>
                    <a:lstStyle/>
                    <a:p>
                      <a:pPr>
                        <a:lnSpc>
                          <a:spcPct val="107000"/>
                        </a:lnSpc>
                        <a:spcAft>
                          <a:spcPts val="800"/>
                        </a:spcAft>
                      </a:pPr>
                      <a:r>
                        <a:rPr lang="tr-TR" sz="1000">
                          <a:effectLst/>
                        </a:rPr>
                        <a:t>İş Birliği Yapılacak Birim(ler)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0178" marR="60178" marT="0" marB="0" anchor="ctr"/>
                </a:tc>
                <a:tc>
                  <a:txBody>
                    <a:bodyPr/>
                    <a:lstStyle/>
                    <a:p>
                      <a:pPr marL="342900" lvl="0" indent="-342900" algn="just">
                        <a:spcBef>
                          <a:spcPts val="5"/>
                        </a:spcBef>
                        <a:buSzPts val="1000"/>
                        <a:buFont typeface="Times New Roman" panose="02020603050405020304" pitchFamily="18" charset="0"/>
                        <a:buChar char="•"/>
                        <a:tabLst>
                          <a:tab pos="179705" algn="l"/>
                        </a:tabLst>
                      </a:pPr>
                      <a:r>
                        <a:rPr lang="tr-TR" sz="1000" dirty="0">
                          <a:effectLst/>
                        </a:rPr>
                        <a:t>Akademik Birimler</a:t>
                      </a:r>
                    </a:p>
                    <a:p>
                      <a:pPr marL="342900" lvl="0" indent="-342900" algn="just">
                        <a:spcBef>
                          <a:spcPts val="305"/>
                        </a:spcBef>
                        <a:buSzPts val="1000"/>
                        <a:buFont typeface="Times New Roman" panose="02020603050405020304" pitchFamily="18" charset="0"/>
                        <a:buChar char="•"/>
                        <a:tabLst>
                          <a:tab pos="179705" algn="l"/>
                        </a:tabLst>
                      </a:pPr>
                      <a:r>
                        <a:rPr lang="tr-TR" sz="1000" dirty="0">
                          <a:effectLst/>
                        </a:rPr>
                        <a:t>Proje Ofisi Koordinatörlüğü</a:t>
                      </a:r>
                    </a:p>
                    <a:p>
                      <a:pPr marL="342900" lvl="0" indent="-342900" algn="just">
                        <a:spcBef>
                          <a:spcPts val="305"/>
                        </a:spcBef>
                        <a:buSzPts val="1000"/>
                        <a:buFont typeface="Times New Roman" panose="02020603050405020304" pitchFamily="18" charset="0"/>
                        <a:buChar char="•"/>
                        <a:tabLst>
                          <a:tab pos="179705" algn="l"/>
                        </a:tabLst>
                      </a:pPr>
                      <a:r>
                        <a:rPr lang="tr-TR" sz="1000" dirty="0">
                          <a:effectLst/>
                        </a:rPr>
                        <a:t>Bilgi İşlem Daire Başkanlığı</a:t>
                      </a:r>
                    </a:p>
                    <a:p>
                      <a:pPr marL="342900" lvl="0" indent="-342900" algn="just">
                        <a:spcBef>
                          <a:spcPts val="305"/>
                        </a:spcBef>
                        <a:buSzPts val="1000"/>
                        <a:buFont typeface="Times New Roman" panose="02020603050405020304" pitchFamily="18" charset="0"/>
                        <a:buChar char="•"/>
                        <a:tabLst>
                          <a:tab pos="179705" algn="l"/>
                        </a:tabLst>
                      </a:pPr>
                      <a:r>
                        <a:rPr lang="tr-TR" sz="1000" dirty="0">
                          <a:effectLst/>
                        </a:rPr>
                        <a:t>Uygulama ve Araştırma Merkezleri</a:t>
                      </a:r>
                    </a:p>
                    <a:p>
                      <a:pPr marL="342900" lvl="0" indent="-342900" algn="just">
                        <a:spcBef>
                          <a:spcPts val="305"/>
                        </a:spcBef>
                        <a:buSzPts val="1000"/>
                        <a:buFont typeface="Times New Roman" panose="02020603050405020304" pitchFamily="18" charset="0"/>
                        <a:buChar char="•"/>
                        <a:tabLst>
                          <a:tab pos="179705" algn="l"/>
                        </a:tabLst>
                      </a:pPr>
                      <a:r>
                        <a:rPr lang="tr-TR" sz="1000" dirty="0">
                          <a:effectLst/>
                        </a:rPr>
                        <a:t>Uluslararası İlişkiler Ofisi Koordinatörlüğü</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78" marR="60178" marT="0" marB="0" anchor="ctr"/>
                </a:tc>
                <a:extLst>
                  <a:ext uri="{0D108BD9-81ED-4DB2-BD59-A6C34878D82A}">
                    <a16:rowId xmlns:a16="http://schemas.microsoft.com/office/drawing/2014/main" val="3875284881"/>
                  </a:ext>
                </a:extLst>
              </a:tr>
            </a:tbl>
          </a:graphicData>
        </a:graphic>
      </p:graphicFrame>
      <p:sp>
        <p:nvSpPr>
          <p:cNvPr id="4" name="Metin kutusu 3">
            <a:extLst>
              <a:ext uri="{FF2B5EF4-FFF2-40B4-BE49-F238E27FC236}">
                <a16:creationId xmlns:a16="http://schemas.microsoft.com/office/drawing/2014/main" id="{49600988-EAAF-6DFF-1DCC-C72F08FB4333}"/>
              </a:ext>
            </a:extLst>
          </p:cNvPr>
          <p:cNvSpPr txBox="1"/>
          <p:nvPr/>
        </p:nvSpPr>
        <p:spPr>
          <a:xfrm>
            <a:off x="391268" y="197556"/>
            <a:ext cx="8978782" cy="400110"/>
          </a:xfrm>
          <a:prstGeom prst="rect">
            <a:avLst/>
          </a:prstGeom>
          <a:noFill/>
        </p:spPr>
        <p:txBody>
          <a:bodyPr wrap="square" rtlCol="0">
            <a:spAutoFit/>
          </a:bodyPr>
          <a:lstStyle/>
          <a:p>
            <a:r>
              <a:rPr lang="tr-TR" sz="2000" b="1" dirty="0">
                <a:solidFill>
                  <a:srgbClr val="192E5A"/>
                </a:solidFill>
              </a:rPr>
              <a:t>2025-2029 Stratejik Plan Performans Göstergelerinin Hesaplama Yöntemleri</a:t>
            </a:r>
          </a:p>
        </p:txBody>
      </p:sp>
    </p:spTree>
    <p:extLst>
      <p:ext uri="{BB962C8B-B14F-4D97-AF65-F5344CB8AC3E}">
        <p14:creationId xmlns:p14="http://schemas.microsoft.com/office/powerpoint/2010/main" val="95509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98FF28-C74A-E80E-DD4C-EE7764EC7E9A}"/>
            </a:ext>
          </a:extLst>
        </p:cNvPr>
        <p:cNvGrpSpPr/>
        <p:nvPr/>
      </p:nvGrpSpPr>
      <p:grpSpPr>
        <a:xfrm>
          <a:off x="0" y="0"/>
          <a:ext cx="0" cy="0"/>
          <a:chOff x="0" y="0"/>
          <a:chExt cx="0" cy="0"/>
        </a:xfrm>
      </p:grpSpPr>
      <p:graphicFrame>
        <p:nvGraphicFramePr>
          <p:cNvPr id="2" name="İçerik Yer Tutucusu 4">
            <a:extLst>
              <a:ext uri="{FF2B5EF4-FFF2-40B4-BE49-F238E27FC236}">
                <a16:creationId xmlns:a16="http://schemas.microsoft.com/office/drawing/2014/main" id="{D10ED846-158B-3D6A-7A1E-DB6B5F5D1721}"/>
              </a:ext>
            </a:extLst>
          </p:cNvPr>
          <p:cNvGraphicFramePr>
            <a:graphicFrameLocks/>
          </p:cNvGraphicFramePr>
          <p:nvPr>
            <p:extLst>
              <p:ext uri="{D42A27DB-BD31-4B8C-83A1-F6EECF244321}">
                <p14:modId xmlns:p14="http://schemas.microsoft.com/office/powerpoint/2010/main" val="570279698"/>
              </p:ext>
            </p:extLst>
          </p:nvPr>
        </p:nvGraphicFramePr>
        <p:xfrm>
          <a:off x="1115546" y="994502"/>
          <a:ext cx="10880294" cy="5451567"/>
        </p:xfrm>
        <a:graphic>
          <a:graphicData uri="http://schemas.openxmlformats.org/drawingml/2006/table">
            <a:tbl>
              <a:tblPr firstRow="1" firstCol="1" bandRow="1">
                <a:tableStyleId>{5C22544A-7EE6-4342-B048-85BDC9FD1C3A}</a:tableStyleId>
              </a:tblPr>
              <a:tblGrid>
                <a:gridCol w="3395966">
                  <a:extLst>
                    <a:ext uri="{9D8B030D-6E8A-4147-A177-3AD203B41FA5}">
                      <a16:colId xmlns:a16="http://schemas.microsoft.com/office/drawing/2014/main" val="825011648"/>
                    </a:ext>
                  </a:extLst>
                </a:gridCol>
                <a:gridCol w="1563363">
                  <a:extLst>
                    <a:ext uri="{9D8B030D-6E8A-4147-A177-3AD203B41FA5}">
                      <a16:colId xmlns:a16="http://schemas.microsoft.com/office/drawing/2014/main" val="2735121507"/>
                    </a:ext>
                  </a:extLst>
                </a:gridCol>
                <a:gridCol w="1240325">
                  <a:extLst>
                    <a:ext uri="{9D8B030D-6E8A-4147-A177-3AD203B41FA5}">
                      <a16:colId xmlns:a16="http://schemas.microsoft.com/office/drawing/2014/main" val="1084084055"/>
                    </a:ext>
                  </a:extLst>
                </a:gridCol>
                <a:gridCol w="1278673">
                  <a:extLst>
                    <a:ext uri="{9D8B030D-6E8A-4147-A177-3AD203B41FA5}">
                      <a16:colId xmlns:a16="http://schemas.microsoft.com/office/drawing/2014/main" val="2964365623"/>
                    </a:ext>
                  </a:extLst>
                </a:gridCol>
                <a:gridCol w="850792">
                  <a:extLst>
                    <a:ext uri="{9D8B030D-6E8A-4147-A177-3AD203B41FA5}">
                      <a16:colId xmlns:a16="http://schemas.microsoft.com/office/drawing/2014/main" val="2704831282"/>
                    </a:ext>
                  </a:extLst>
                </a:gridCol>
                <a:gridCol w="850792">
                  <a:extLst>
                    <a:ext uri="{9D8B030D-6E8A-4147-A177-3AD203B41FA5}">
                      <a16:colId xmlns:a16="http://schemas.microsoft.com/office/drawing/2014/main" val="1536885682"/>
                    </a:ext>
                  </a:extLst>
                </a:gridCol>
                <a:gridCol w="850792">
                  <a:extLst>
                    <a:ext uri="{9D8B030D-6E8A-4147-A177-3AD203B41FA5}">
                      <a16:colId xmlns:a16="http://schemas.microsoft.com/office/drawing/2014/main" val="1960865355"/>
                    </a:ext>
                  </a:extLst>
                </a:gridCol>
                <a:gridCol w="849591">
                  <a:extLst>
                    <a:ext uri="{9D8B030D-6E8A-4147-A177-3AD203B41FA5}">
                      <a16:colId xmlns:a16="http://schemas.microsoft.com/office/drawing/2014/main" val="2863268470"/>
                    </a:ext>
                  </a:extLst>
                </a:gridCol>
              </a:tblGrid>
              <a:tr h="431363">
                <a:tc>
                  <a:txBody>
                    <a:bodyPr/>
                    <a:lstStyle/>
                    <a:p>
                      <a:pPr>
                        <a:lnSpc>
                          <a:spcPct val="107000"/>
                        </a:lnSpc>
                        <a:spcAft>
                          <a:spcPts val="800"/>
                        </a:spcAft>
                      </a:pPr>
                      <a:r>
                        <a:rPr lang="tr-TR" sz="1000" dirty="0">
                          <a:effectLst/>
                        </a:rPr>
                        <a:t>Amaç (A2)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gridSpan="7">
                  <a:txBody>
                    <a:bodyPr/>
                    <a:lstStyle/>
                    <a:p>
                      <a:pPr>
                        <a:lnSpc>
                          <a:spcPct val="107000"/>
                        </a:lnSpc>
                        <a:spcAft>
                          <a:spcPts val="800"/>
                        </a:spcAft>
                      </a:pPr>
                      <a:r>
                        <a:rPr lang="tr-TR" sz="1000" dirty="0">
                          <a:effectLst/>
                        </a:rPr>
                        <a:t>Özgün değer katan bilimsel araştırmaların niteliğini ve niceliğini arttırmak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13525145"/>
                  </a:ext>
                </a:extLst>
              </a:tr>
              <a:tr h="431363">
                <a:tc>
                  <a:txBody>
                    <a:bodyPr/>
                    <a:lstStyle/>
                    <a:p>
                      <a:pPr>
                        <a:lnSpc>
                          <a:spcPct val="107000"/>
                        </a:lnSpc>
                        <a:spcAft>
                          <a:spcPts val="800"/>
                        </a:spcAft>
                      </a:pPr>
                      <a:r>
                        <a:rPr lang="tr-TR" sz="1000">
                          <a:effectLst/>
                        </a:rPr>
                        <a:t>Hedef (H2.5)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gridSpan="7">
                  <a:txBody>
                    <a:bodyPr/>
                    <a:lstStyle/>
                    <a:p>
                      <a:pPr>
                        <a:lnSpc>
                          <a:spcPct val="107000"/>
                        </a:lnSpc>
                        <a:spcAft>
                          <a:spcPts val="800"/>
                        </a:spcAft>
                      </a:pPr>
                      <a:r>
                        <a:rPr lang="tr-TR" sz="1000">
                          <a:effectLst/>
                        </a:rPr>
                        <a:t>Üretilen bilgi ve teknolojinin ekonomik ve toplumsal katkısının arttırılması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56477689"/>
                  </a:ext>
                </a:extLst>
              </a:tr>
              <a:tr h="431363">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gridSpan="7">
                  <a:txBody>
                    <a:bodyPr/>
                    <a:lstStyle/>
                    <a:p>
                      <a:pPr>
                        <a:lnSpc>
                          <a:spcPct val="107000"/>
                        </a:lnSpc>
                        <a:spcAft>
                          <a:spcPts val="800"/>
                        </a:spcAft>
                      </a:pPr>
                      <a:r>
                        <a:rPr lang="tr-TR" sz="1000">
                          <a:effectLst/>
                        </a:rPr>
                        <a:t>Araştırma, Geliştirme ve Yenilik / Yükseköğretimde Bilimsel Araştırma ve Geliştirme</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02926788"/>
                  </a:ext>
                </a:extLst>
              </a:tr>
              <a:tr h="431363">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gridSpan="7">
                  <a:txBody>
                    <a:bodyPr/>
                    <a:lstStyle/>
                    <a:p>
                      <a:pPr>
                        <a:lnSpc>
                          <a:spcPct val="107000"/>
                        </a:lnSpc>
                        <a:spcAft>
                          <a:spcPts val="800"/>
                        </a:spcAft>
                      </a:pPr>
                      <a:r>
                        <a:rPr lang="tr-TR" sz="1000">
                          <a:effectLst/>
                        </a:rPr>
                        <a:t>Yükseköğretim kurumlarında inovasyon amaçlı bilimsel çalışmaların artırılması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59310209"/>
                  </a:ext>
                </a:extLst>
              </a:tr>
              <a:tr h="776843">
                <a:tc>
                  <a:txBody>
                    <a:bodyPr/>
                    <a:lstStyle/>
                    <a:p>
                      <a:pPr algn="ctr">
                        <a:lnSpc>
                          <a:spcPct val="107000"/>
                        </a:lnSpc>
                        <a:spcAft>
                          <a:spcPts val="800"/>
                        </a:spcAft>
                      </a:pPr>
                      <a:r>
                        <a:rPr lang="tr-TR" sz="1000" dirty="0">
                          <a:effectLst/>
                        </a:rPr>
                        <a:t> </a:t>
                      </a:r>
                    </a:p>
                    <a:p>
                      <a:pPr>
                        <a:lnSpc>
                          <a:spcPct val="107000"/>
                        </a:lnSpc>
                        <a:spcAft>
                          <a:spcPts val="800"/>
                        </a:spcAft>
                      </a:pPr>
                      <a:r>
                        <a:rPr lang="tr-TR" sz="1000" dirty="0">
                          <a:effectLst/>
                        </a:rPr>
                        <a:t>Performans Göstergeleri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dirty="0">
                          <a:effectLst/>
                        </a:rPr>
                        <a:t>Hedef Etkisi </a:t>
                      </a:r>
                    </a:p>
                    <a:p>
                      <a:pPr algn="ctr">
                        <a:lnSpc>
                          <a:spcPct val="107000"/>
                        </a:lnSpc>
                        <a:spcAft>
                          <a:spcPts val="800"/>
                        </a:spcAft>
                      </a:pP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dirty="0">
                          <a:effectLst/>
                        </a:rPr>
                        <a:t>Plan Dönemi başlangıç Değeri (2024)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dirty="0">
                          <a:effectLst/>
                        </a:rPr>
                        <a:t>2025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dirty="0">
                          <a:effectLst/>
                        </a:rPr>
                        <a:t>2026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dirty="0">
                          <a:effectLst/>
                        </a:rPr>
                        <a:t>2027</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dirty="0">
                          <a:effectLst/>
                        </a:rPr>
                        <a:t>2028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dirty="0">
                          <a:effectLst/>
                        </a:rPr>
                        <a:t>2029</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extLst>
                  <a:ext uri="{0D108BD9-81ED-4DB2-BD59-A6C34878D82A}">
                    <a16:rowId xmlns:a16="http://schemas.microsoft.com/office/drawing/2014/main" val="2828955711"/>
                  </a:ext>
                </a:extLst>
              </a:tr>
              <a:tr h="872485">
                <a:tc>
                  <a:txBody>
                    <a:bodyPr/>
                    <a:lstStyle/>
                    <a:p>
                      <a:pPr>
                        <a:lnSpc>
                          <a:spcPct val="107000"/>
                        </a:lnSpc>
                        <a:spcAft>
                          <a:spcPts val="800"/>
                        </a:spcAft>
                      </a:pPr>
                      <a:r>
                        <a:rPr lang="tr-TR" sz="1000">
                          <a:effectLst/>
                        </a:rPr>
                        <a:t>PG 2.5.1. Ulusal ve uluslararası patent, faydalı model ve tasarım başvuru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a:effectLst/>
                        </a:rPr>
                        <a:t>40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dirty="0">
                          <a:effectLst/>
                        </a:rPr>
                        <a:t>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dirty="0">
                          <a:effectLst/>
                        </a:rPr>
                        <a:t>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a:effectLst/>
                        </a:rPr>
                        <a:t>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a:effectLst/>
                        </a:rPr>
                        <a:t>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extLst>
                  <a:ext uri="{0D108BD9-81ED-4DB2-BD59-A6C34878D82A}">
                    <a16:rowId xmlns:a16="http://schemas.microsoft.com/office/drawing/2014/main" val="631870603"/>
                  </a:ext>
                </a:extLst>
              </a:tr>
              <a:tr h="872485">
                <a:tc>
                  <a:txBody>
                    <a:bodyPr/>
                    <a:lstStyle/>
                    <a:p>
                      <a:pPr>
                        <a:lnSpc>
                          <a:spcPct val="107000"/>
                        </a:lnSpc>
                        <a:spcAft>
                          <a:spcPts val="800"/>
                        </a:spcAft>
                        <a:tabLst>
                          <a:tab pos="888365" algn="l"/>
                        </a:tabLst>
                      </a:pPr>
                      <a:r>
                        <a:rPr lang="tr-TR" sz="1000" dirty="0">
                          <a:effectLst/>
                        </a:rPr>
                        <a:t>PG 2.5.2. Ulusal ve uluslararası patent, faydalı model ve tasarım tescil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a:effectLst/>
                        </a:rPr>
                        <a:t>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extLst>
                  <a:ext uri="{0D108BD9-81ED-4DB2-BD59-A6C34878D82A}">
                    <a16:rowId xmlns:a16="http://schemas.microsoft.com/office/drawing/2014/main" val="4023878495"/>
                  </a:ext>
                </a:extLst>
              </a:tr>
              <a:tr h="431363">
                <a:tc>
                  <a:txBody>
                    <a:bodyPr/>
                    <a:lstStyle/>
                    <a:p>
                      <a:pPr>
                        <a:lnSpc>
                          <a:spcPct val="107000"/>
                        </a:lnSpc>
                        <a:spcAft>
                          <a:spcPts val="800"/>
                        </a:spcAft>
                      </a:pPr>
                      <a:r>
                        <a:rPr lang="tr-TR" sz="1000">
                          <a:effectLst/>
                        </a:rPr>
                        <a:t>PG 2.5.3. Ticarileşen ürün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a:effectLst/>
                        </a:rPr>
                        <a:t>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a:effectLst/>
                        </a:rPr>
                        <a:t>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a:effectLst/>
                        </a:rPr>
                        <a:t>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a:effectLst/>
                        </a:rPr>
                        <a:t>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a:effectLst/>
                        </a:rPr>
                        <a:t>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a:effectLst/>
                        </a:rPr>
                        <a:t>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ctr">
                        <a:lnSpc>
                          <a:spcPct val="107000"/>
                        </a:lnSpc>
                        <a:spcAft>
                          <a:spcPts val="800"/>
                        </a:spcAft>
                      </a:pPr>
                      <a:r>
                        <a:rPr lang="tr-TR" sz="1000">
                          <a:effectLst/>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extLst>
                  <a:ext uri="{0D108BD9-81ED-4DB2-BD59-A6C34878D82A}">
                    <a16:rowId xmlns:a16="http://schemas.microsoft.com/office/drawing/2014/main" val="1955452288"/>
                  </a:ext>
                </a:extLst>
              </a:tr>
              <a:tr h="210802">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gridSpan="7">
                  <a:txBody>
                    <a:bodyPr/>
                    <a:lstStyle/>
                    <a:p>
                      <a:pPr algn="just">
                        <a:lnSpc>
                          <a:spcPct val="107000"/>
                        </a:lnSpc>
                        <a:spcAft>
                          <a:spcPts val="800"/>
                        </a:spcAft>
                      </a:pPr>
                      <a:r>
                        <a:rPr lang="tr-TR" sz="1000">
                          <a:effectLst/>
                        </a:rPr>
                        <a:t>Proje Ofisi Koordinatörlüğü</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89896338"/>
                  </a:ext>
                </a:extLst>
              </a:tr>
              <a:tr h="562137">
                <a:tc>
                  <a:txBody>
                    <a:bodyPr/>
                    <a:lstStyle/>
                    <a:p>
                      <a:pPr>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gridSpan="7">
                  <a:txBody>
                    <a:bodyPr/>
                    <a:lstStyle/>
                    <a:p>
                      <a:pPr marL="342900" lvl="0" indent="-342900" algn="just">
                        <a:spcBef>
                          <a:spcPts val="5"/>
                        </a:spcBef>
                        <a:buSzPts val="1000"/>
                        <a:buFont typeface="Times New Roman" panose="02020603050405020304" pitchFamily="18" charset="0"/>
                        <a:buChar char="•"/>
                        <a:tabLst>
                          <a:tab pos="179705" algn="l"/>
                        </a:tabLst>
                      </a:pPr>
                      <a:r>
                        <a:rPr lang="tr-TR" sz="1000" dirty="0">
                          <a:effectLst/>
                        </a:rPr>
                        <a:t>Akademik Birimler</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Uygulama ve Araştırma Merkezleri </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Bilimsel Araştırma Projeleri Koordinatörlüğü</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03" marR="67303"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49198796"/>
                  </a:ext>
                </a:extLst>
              </a:tr>
            </a:tbl>
          </a:graphicData>
        </a:graphic>
      </p:graphicFrame>
      <p:sp>
        <p:nvSpPr>
          <p:cNvPr id="3" name="Metin kutusu 2">
            <a:extLst>
              <a:ext uri="{FF2B5EF4-FFF2-40B4-BE49-F238E27FC236}">
                <a16:creationId xmlns:a16="http://schemas.microsoft.com/office/drawing/2014/main" id="{5A128FE9-EE02-C9A1-AE3D-0EC916EBD017}"/>
              </a:ext>
            </a:extLst>
          </p:cNvPr>
          <p:cNvSpPr txBox="1"/>
          <p:nvPr/>
        </p:nvSpPr>
        <p:spPr>
          <a:xfrm>
            <a:off x="1115546" y="475710"/>
            <a:ext cx="8978782" cy="400110"/>
          </a:xfrm>
          <a:prstGeom prst="rect">
            <a:avLst/>
          </a:prstGeom>
          <a:noFill/>
        </p:spPr>
        <p:txBody>
          <a:bodyPr wrap="square" rtlCol="0">
            <a:spAutoFit/>
          </a:bodyPr>
          <a:lstStyle/>
          <a:p>
            <a:r>
              <a:rPr lang="tr-TR" sz="2000" b="1" dirty="0">
                <a:solidFill>
                  <a:srgbClr val="192E5A"/>
                </a:solidFill>
              </a:rPr>
              <a:t>2025-2029 Stratejik Planı Performans Göstergeleri</a:t>
            </a:r>
          </a:p>
        </p:txBody>
      </p:sp>
    </p:spTree>
    <p:extLst>
      <p:ext uri="{BB962C8B-B14F-4D97-AF65-F5344CB8AC3E}">
        <p14:creationId xmlns:p14="http://schemas.microsoft.com/office/powerpoint/2010/main" val="217934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AD01474-58A1-1FB4-F58E-956916BBCD71}"/>
            </a:ext>
          </a:extLst>
        </p:cNvPr>
        <p:cNvGrpSpPr/>
        <p:nvPr/>
      </p:nvGrpSpPr>
      <p:grpSpPr>
        <a:xfrm>
          <a:off x="0" y="0"/>
          <a:ext cx="0" cy="0"/>
          <a:chOff x="0" y="0"/>
          <a:chExt cx="0" cy="0"/>
        </a:xfrm>
      </p:grpSpPr>
      <p:graphicFrame>
        <p:nvGraphicFramePr>
          <p:cNvPr id="2" name="İçerik Yer Tutucusu 4">
            <a:extLst>
              <a:ext uri="{FF2B5EF4-FFF2-40B4-BE49-F238E27FC236}">
                <a16:creationId xmlns:a16="http://schemas.microsoft.com/office/drawing/2014/main" id="{C83C7DBC-7735-7CFC-809A-FBD80938E66B}"/>
              </a:ext>
            </a:extLst>
          </p:cNvPr>
          <p:cNvGraphicFramePr>
            <a:graphicFrameLocks/>
          </p:cNvGraphicFramePr>
          <p:nvPr>
            <p:extLst>
              <p:ext uri="{D42A27DB-BD31-4B8C-83A1-F6EECF244321}">
                <p14:modId xmlns:p14="http://schemas.microsoft.com/office/powerpoint/2010/main" val="561841741"/>
              </p:ext>
            </p:extLst>
          </p:nvPr>
        </p:nvGraphicFramePr>
        <p:xfrm>
          <a:off x="201146" y="1220838"/>
          <a:ext cx="11667947" cy="5288603"/>
        </p:xfrm>
        <a:graphic>
          <a:graphicData uri="http://schemas.openxmlformats.org/drawingml/2006/table">
            <a:tbl>
              <a:tblPr firstRow="1" firstCol="1" bandRow="1">
                <a:tableStyleId>{5C22544A-7EE6-4342-B048-85BDC9FD1C3A}</a:tableStyleId>
              </a:tblPr>
              <a:tblGrid>
                <a:gridCol w="3646577">
                  <a:extLst>
                    <a:ext uri="{9D8B030D-6E8A-4147-A177-3AD203B41FA5}">
                      <a16:colId xmlns:a16="http://schemas.microsoft.com/office/drawing/2014/main" val="825011648"/>
                    </a:ext>
                  </a:extLst>
                </a:gridCol>
                <a:gridCol w="8021370">
                  <a:extLst>
                    <a:ext uri="{9D8B030D-6E8A-4147-A177-3AD203B41FA5}">
                      <a16:colId xmlns:a16="http://schemas.microsoft.com/office/drawing/2014/main" val="2735121507"/>
                    </a:ext>
                  </a:extLst>
                </a:gridCol>
              </a:tblGrid>
              <a:tr h="454253">
                <a:tc>
                  <a:txBody>
                    <a:bodyPr/>
                    <a:lstStyle/>
                    <a:p>
                      <a:pPr>
                        <a:lnSpc>
                          <a:spcPct val="107000"/>
                        </a:lnSpc>
                        <a:spcAft>
                          <a:spcPts val="800"/>
                        </a:spcAft>
                      </a:pPr>
                      <a:r>
                        <a:rPr lang="tr-TR" sz="1000" dirty="0">
                          <a:effectLst/>
                        </a:rPr>
                        <a:t>Amaç (A2)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nSpc>
                          <a:spcPct val="107000"/>
                        </a:lnSpc>
                        <a:spcAft>
                          <a:spcPts val="800"/>
                        </a:spcAft>
                      </a:pPr>
                      <a:r>
                        <a:rPr lang="tr-TR" sz="1000">
                          <a:effectLst/>
                        </a:rPr>
                        <a:t>Özgün değer katan bilimsel araştırmaların niteliğini ve niceliğini arttırmak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extLst>
                  <a:ext uri="{0D108BD9-81ED-4DB2-BD59-A6C34878D82A}">
                    <a16:rowId xmlns:a16="http://schemas.microsoft.com/office/drawing/2014/main" val="1313525145"/>
                  </a:ext>
                </a:extLst>
              </a:tr>
              <a:tr h="454253">
                <a:tc>
                  <a:txBody>
                    <a:bodyPr/>
                    <a:lstStyle/>
                    <a:p>
                      <a:pPr>
                        <a:lnSpc>
                          <a:spcPct val="107000"/>
                        </a:lnSpc>
                        <a:spcAft>
                          <a:spcPts val="800"/>
                        </a:spcAft>
                      </a:pPr>
                      <a:r>
                        <a:rPr lang="tr-TR" sz="1000">
                          <a:effectLst/>
                        </a:rPr>
                        <a:t>Hedef (H2.5)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nSpc>
                          <a:spcPct val="107000"/>
                        </a:lnSpc>
                        <a:spcAft>
                          <a:spcPts val="800"/>
                        </a:spcAft>
                      </a:pPr>
                      <a:r>
                        <a:rPr lang="tr-TR" sz="1000">
                          <a:effectLst/>
                        </a:rPr>
                        <a:t>Üretilen bilgi ve teknolojinin ekonomik ve toplumsal katkısının arttırılması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extLst>
                  <a:ext uri="{0D108BD9-81ED-4DB2-BD59-A6C34878D82A}">
                    <a16:rowId xmlns:a16="http://schemas.microsoft.com/office/drawing/2014/main" val="1256477689"/>
                  </a:ext>
                </a:extLst>
              </a:tr>
              <a:tr h="454253">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nSpc>
                          <a:spcPct val="107000"/>
                        </a:lnSpc>
                        <a:spcAft>
                          <a:spcPts val="800"/>
                        </a:spcAft>
                      </a:pPr>
                      <a:r>
                        <a:rPr lang="tr-TR" sz="1000">
                          <a:effectLst/>
                        </a:rPr>
                        <a:t>Araştırma, Geliştirme ve Yenilik / Yükseköğretimde Bilimsel Araştırma ve Geliştirme</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extLst>
                  <a:ext uri="{0D108BD9-81ED-4DB2-BD59-A6C34878D82A}">
                    <a16:rowId xmlns:a16="http://schemas.microsoft.com/office/drawing/2014/main" val="3202926788"/>
                  </a:ext>
                </a:extLst>
              </a:tr>
              <a:tr h="454253">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nSpc>
                          <a:spcPct val="107000"/>
                        </a:lnSpc>
                        <a:spcAft>
                          <a:spcPts val="800"/>
                        </a:spcAft>
                      </a:pPr>
                      <a:r>
                        <a:rPr lang="tr-TR" sz="1000" dirty="0">
                          <a:effectLst/>
                        </a:rPr>
                        <a:t>Yükseköğretim kurumlarında inovasyon amaçlı bilimsel çalışmaların artırılması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extLst>
                  <a:ext uri="{0D108BD9-81ED-4DB2-BD59-A6C34878D82A}">
                    <a16:rowId xmlns:a16="http://schemas.microsoft.com/office/drawing/2014/main" val="2459310209"/>
                  </a:ext>
                </a:extLst>
              </a:tr>
              <a:tr h="365817">
                <a:tc>
                  <a:txBody>
                    <a:bodyPr/>
                    <a:lstStyle/>
                    <a:p>
                      <a:pPr algn="l">
                        <a:lnSpc>
                          <a:spcPct val="107000"/>
                        </a:lnSpc>
                        <a:spcAft>
                          <a:spcPts val="800"/>
                        </a:spcAft>
                      </a:pPr>
                      <a:r>
                        <a:rPr lang="tr-TR" sz="1000" b="1" dirty="0">
                          <a:effectLst/>
                        </a:rPr>
                        <a:t> Performans Göstergeleri </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b="1" dirty="0">
                          <a:effectLst/>
                          <a:latin typeface="Calibri" panose="020F0502020204030204" pitchFamily="34" charset="0"/>
                          <a:ea typeface="Calibri" panose="020F0502020204030204" pitchFamily="34" charset="0"/>
                          <a:cs typeface="Times New Roman" panose="02020603050405020304" pitchFamily="18" charset="0"/>
                        </a:rPr>
                        <a:t>Hesaplama Yöntemleri ve Veri Giriş Dönemi</a:t>
                      </a:r>
                    </a:p>
                  </a:txBody>
                  <a:tcPr marL="67303" marR="67303" marT="0" marB="0" anchor="ctr"/>
                </a:tc>
                <a:extLst>
                  <a:ext uri="{0D108BD9-81ED-4DB2-BD59-A6C34878D82A}">
                    <a16:rowId xmlns:a16="http://schemas.microsoft.com/office/drawing/2014/main" val="2828955711"/>
                  </a:ext>
                </a:extLst>
              </a:tr>
              <a:tr h="918783">
                <a:tc>
                  <a:txBody>
                    <a:bodyPr/>
                    <a:lstStyle/>
                    <a:p>
                      <a:pPr>
                        <a:lnSpc>
                          <a:spcPct val="107000"/>
                        </a:lnSpc>
                        <a:spcAft>
                          <a:spcPts val="800"/>
                        </a:spcAft>
                      </a:pPr>
                      <a:r>
                        <a:rPr lang="tr-TR" sz="1000" dirty="0">
                          <a:effectLst/>
                        </a:rPr>
                        <a:t>PG 2.5.1. Ulusal ve uluslararası patent, faydalı model ve tasarım başvuru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rtl="0" eaLnBrk="1" latinLnBrk="0" hangingPunct="1"/>
                      <a:r>
                        <a:rPr lang="tr-TR" sz="1000" kern="1200" dirty="0">
                          <a:solidFill>
                            <a:schemeClr val="dk1"/>
                          </a:solidFill>
                          <a:effectLst/>
                          <a:latin typeface="+mn-lt"/>
                          <a:ea typeface="+mn-ea"/>
                          <a:cs typeface="+mn-cs"/>
                        </a:rPr>
                        <a:t>İlgili veri dönemi içerisinde u</a:t>
                      </a:r>
                      <a:r>
                        <a:rPr lang="tr-TR" sz="1000" dirty="0">
                          <a:effectLst/>
                        </a:rPr>
                        <a:t>lusal ve uluslararası patent, faydalı model ve tasarım başvuru </a:t>
                      </a:r>
                      <a:r>
                        <a:rPr lang="tr-TR" sz="1000" kern="1200" dirty="0">
                          <a:solidFill>
                            <a:schemeClr val="dk1"/>
                          </a:solidFill>
                          <a:effectLst/>
                          <a:latin typeface="+mn-lt"/>
                          <a:ea typeface="+mn-ea"/>
                          <a:cs typeface="+mn-cs"/>
                        </a:rPr>
                        <a:t>sayısını ifade etmektedir.</a:t>
                      </a:r>
                    </a:p>
                  </a:txBody>
                  <a:tcPr marL="67303" marR="67303" marT="0" marB="0" anchor="ctr"/>
                </a:tc>
                <a:extLst>
                  <a:ext uri="{0D108BD9-81ED-4DB2-BD59-A6C34878D82A}">
                    <a16:rowId xmlns:a16="http://schemas.microsoft.com/office/drawing/2014/main" val="631870603"/>
                  </a:ext>
                </a:extLst>
              </a:tr>
              <a:tr h="918783">
                <a:tc>
                  <a:txBody>
                    <a:bodyPr/>
                    <a:lstStyle/>
                    <a:p>
                      <a:pPr>
                        <a:lnSpc>
                          <a:spcPct val="107000"/>
                        </a:lnSpc>
                        <a:spcAft>
                          <a:spcPts val="800"/>
                        </a:spcAft>
                        <a:tabLst>
                          <a:tab pos="888365" algn="l"/>
                        </a:tabLst>
                      </a:pPr>
                      <a:r>
                        <a:rPr lang="tr-TR" sz="1000" dirty="0">
                          <a:effectLst/>
                        </a:rPr>
                        <a:t>PG 2.5.2. Ulusal ve uluslararası patent, faydalı model ve tasarım tescil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kern="1200" dirty="0">
                          <a:solidFill>
                            <a:schemeClr val="dk1"/>
                          </a:solidFill>
                          <a:effectLst/>
                          <a:latin typeface="+mn-lt"/>
                          <a:ea typeface="+mn-ea"/>
                          <a:cs typeface="+mn-cs"/>
                        </a:rPr>
                        <a:t>İlgili veri dönemi içerisinde u</a:t>
                      </a:r>
                      <a:r>
                        <a:rPr lang="tr-TR" sz="1000" dirty="0">
                          <a:effectLst/>
                        </a:rPr>
                        <a:t>lusal ve uluslararası patent, faydalı model ve tasarım tescil </a:t>
                      </a:r>
                      <a:r>
                        <a:rPr lang="tr-TR" sz="1000" kern="1200" dirty="0">
                          <a:solidFill>
                            <a:schemeClr val="dk1"/>
                          </a:solidFill>
                          <a:effectLst/>
                          <a:latin typeface="+mn-lt"/>
                          <a:ea typeface="+mn-ea"/>
                          <a:cs typeface="+mn-cs"/>
                        </a:rPr>
                        <a:t>sayısını ifade etmektedir.</a:t>
                      </a:r>
                    </a:p>
                  </a:txBody>
                  <a:tcPr marL="67303" marR="67303" marT="0" marB="0" anchor="ctr"/>
                </a:tc>
                <a:extLst>
                  <a:ext uri="{0D108BD9-81ED-4DB2-BD59-A6C34878D82A}">
                    <a16:rowId xmlns:a16="http://schemas.microsoft.com/office/drawing/2014/main" val="4023878495"/>
                  </a:ext>
                </a:extLst>
              </a:tr>
              <a:tr h="454253">
                <a:tc>
                  <a:txBody>
                    <a:bodyPr/>
                    <a:lstStyle/>
                    <a:p>
                      <a:pPr>
                        <a:lnSpc>
                          <a:spcPct val="107000"/>
                        </a:lnSpc>
                        <a:spcAft>
                          <a:spcPts val="800"/>
                        </a:spcAft>
                      </a:pPr>
                      <a:r>
                        <a:rPr lang="tr-TR" sz="1000" dirty="0">
                          <a:effectLst/>
                        </a:rPr>
                        <a:t>PG 2.5.3. Ticarileşen ürün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l">
                        <a:lnSpc>
                          <a:spcPct val="107000"/>
                        </a:lnSpc>
                        <a:spcAft>
                          <a:spcPts val="800"/>
                        </a:spcAft>
                      </a:pPr>
                      <a:r>
                        <a:rPr lang="tr-TR" sz="1000" kern="1200" dirty="0">
                          <a:solidFill>
                            <a:schemeClr val="dk1"/>
                          </a:solidFill>
                          <a:effectLst/>
                          <a:latin typeface="+mn-lt"/>
                          <a:ea typeface="+mn-ea"/>
                          <a:cs typeface="+mn-cs"/>
                        </a:rPr>
                        <a:t>İlgili veri dönemi içerisinde t</a:t>
                      </a:r>
                      <a:r>
                        <a:rPr lang="tr-TR" sz="1000" dirty="0">
                          <a:effectLst/>
                        </a:rPr>
                        <a:t>icarileşen ürün sayısını 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extLst>
                  <a:ext uri="{0D108BD9-81ED-4DB2-BD59-A6C34878D82A}">
                    <a16:rowId xmlns:a16="http://schemas.microsoft.com/office/drawing/2014/main" val="1955452288"/>
                  </a:ext>
                </a:extLst>
              </a:tr>
              <a:tr h="221988">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algn="just">
                        <a:lnSpc>
                          <a:spcPct val="107000"/>
                        </a:lnSpc>
                        <a:spcAft>
                          <a:spcPts val="800"/>
                        </a:spcAft>
                      </a:pPr>
                      <a:r>
                        <a:rPr lang="tr-TR" sz="1000">
                          <a:effectLst/>
                        </a:rPr>
                        <a:t>Proje Ofisi Koordinatörlüğü</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extLst>
                  <a:ext uri="{0D108BD9-81ED-4DB2-BD59-A6C34878D82A}">
                    <a16:rowId xmlns:a16="http://schemas.microsoft.com/office/drawing/2014/main" val="1389896338"/>
                  </a:ext>
                </a:extLst>
              </a:tr>
              <a:tr h="591967">
                <a:tc>
                  <a:txBody>
                    <a:bodyPr/>
                    <a:lstStyle/>
                    <a:p>
                      <a:pPr>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303" marR="67303" marT="0" marB="0" anchor="ctr"/>
                </a:tc>
                <a:tc>
                  <a:txBody>
                    <a:bodyPr/>
                    <a:lstStyle/>
                    <a:p>
                      <a:pPr marL="342900" lvl="0" indent="-342900" algn="just">
                        <a:spcBef>
                          <a:spcPts val="5"/>
                        </a:spcBef>
                        <a:buSzPts val="1000"/>
                        <a:buFont typeface="Times New Roman" panose="02020603050405020304" pitchFamily="18" charset="0"/>
                        <a:buChar char="•"/>
                        <a:tabLst>
                          <a:tab pos="179705" algn="l"/>
                        </a:tabLst>
                      </a:pPr>
                      <a:r>
                        <a:rPr lang="tr-TR" sz="1000" dirty="0">
                          <a:effectLst/>
                        </a:rPr>
                        <a:t>Akademik Birimler</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Uygulama ve Araştırma Merkezleri </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Bilimsel Araştırma Projeleri Koordinatörlüğü</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03" marR="67303" marT="0" marB="0" anchor="ctr"/>
                </a:tc>
                <a:extLst>
                  <a:ext uri="{0D108BD9-81ED-4DB2-BD59-A6C34878D82A}">
                    <a16:rowId xmlns:a16="http://schemas.microsoft.com/office/drawing/2014/main" val="749198796"/>
                  </a:ext>
                </a:extLst>
              </a:tr>
            </a:tbl>
          </a:graphicData>
        </a:graphic>
      </p:graphicFrame>
      <p:sp>
        <p:nvSpPr>
          <p:cNvPr id="4" name="Metin kutusu 3">
            <a:extLst>
              <a:ext uri="{FF2B5EF4-FFF2-40B4-BE49-F238E27FC236}">
                <a16:creationId xmlns:a16="http://schemas.microsoft.com/office/drawing/2014/main" id="{112511BC-91FD-B3D9-B243-2F2073E87F71}"/>
              </a:ext>
            </a:extLst>
          </p:cNvPr>
          <p:cNvSpPr txBox="1"/>
          <p:nvPr/>
        </p:nvSpPr>
        <p:spPr>
          <a:xfrm>
            <a:off x="351731" y="820728"/>
            <a:ext cx="8978782" cy="400110"/>
          </a:xfrm>
          <a:prstGeom prst="rect">
            <a:avLst/>
          </a:prstGeom>
          <a:noFill/>
        </p:spPr>
        <p:txBody>
          <a:bodyPr wrap="square" rtlCol="0">
            <a:spAutoFit/>
          </a:bodyPr>
          <a:lstStyle/>
          <a:p>
            <a:r>
              <a:rPr lang="tr-TR" sz="2000" b="1" dirty="0">
                <a:solidFill>
                  <a:srgbClr val="192E5A"/>
                </a:solidFill>
              </a:rPr>
              <a:t>2025-2029 Stratejik Plan Performans Göstergelerinin Hesaplama Yöntemleri</a:t>
            </a:r>
          </a:p>
        </p:txBody>
      </p:sp>
    </p:spTree>
    <p:extLst>
      <p:ext uri="{BB962C8B-B14F-4D97-AF65-F5344CB8AC3E}">
        <p14:creationId xmlns:p14="http://schemas.microsoft.com/office/powerpoint/2010/main" val="362918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02DF51-BF77-6690-D716-FED9291D7435}"/>
            </a:ext>
          </a:extLst>
        </p:cNvPr>
        <p:cNvGrpSpPr/>
        <p:nvPr/>
      </p:nvGrpSpPr>
      <p:grpSpPr>
        <a:xfrm>
          <a:off x="0" y="0"/>
          <a:ext cx="0" cy="0"/>
          <a:chOff x="0" y="0"/>
          <a:chExt cx="0" cy="0"/>
        </a:xfrm>
      </p:grpSpPr>
      <p:graphicFrame>
        <p:nvGraphicFramePr>
          <p:cNvPr id="2" name="İçerik Yer Tutucusu 8">
            <a:extLst>
              <a:ext uri="{FF2B5EF4-FFF2-40B4-BE49-F238E27FC236}">
                <a16:creationId xmlns:a16="http://schemas.microsoft.com/office/drawing/2014/main" id="{6A361479-4550-7C1E-3E97-E8534B6B77F6}"/>
              </a:ext>
            </a:extLst>
          </p:cNvPr>
          <p:cNvGraphicFramePr>
            <a:graphicFrameLocks/>
          </p:cNvGraphicFramePr>
          <p:nvPr>
            <p:extLst>
              <p:ext uri="{D42A27DB-BD31-4B8C-83A1-F6EECF244321}">
                <p14:modId xmlns:p14="http://schemas.microsoft.com/office/powerpoint/2010/main" val="541428020"/>
              </p:ext>
            </p:extLst>
          </p:nvPr>
        </p:nvGraphicFramePr>
        <p:xfrm>
          <a:off x="344032" y="814812"/>
          <a:ext cx="11552222" cy="5115207"/>
        </p:xfrm>
        <a:graphic>
          <a:graphicData uri="http://schemas.openxmlformats.org/drawingml/2006/table">
            <a:tbl>
              <a:tblPr firstRow="1" firstCol="1" bandRow="1">
                <a:tableStyleId>{5C22544A-7EE6-4342-B048-85BDC9FD1C3A}</a:tableStyleId>
              </a:tblPr>
              <a:tblGrid>
                <a:gridCol w="3607679">
                  <a:extLst>
                    <a:ext uri="{9D8B030D-6E8A-4147-A177-3AD203B41FA5}">
                      <a16:colId xmlns:a16="http://schemas.microsoft.com/office/drawing/2014/main" val="1053244784"/>
                    </a:ext>
                  </a:extLst>
                </a:gridCol>
                <a:gridCol w="1272249">
                  <a:extLst>
                    <a:ext uri="{9D8B030D-6E8A-4147-A177-3AD203B41FA5}">
                      <a16:colId xmlns:a16="http://schemas.microsoft.com/office/drawing/2014/main" val="3105914951"/>
                    </a:ext>
                  </a:extLst>
                </a:gridCol>
                <a:gridCol w="2163333">
                  <a:extLst>
                    <a:ext uri="{9D8B030D-6E8A-4147-A177-3AD203B41FA5}">
                      <a16:colId xmlns:a16="http://schemas.microsoft.com/office/drawing/2014/main" val="586707063"/>
                    </a:ext>
                  </a:extLst>
                </a:gridCol>
                <a:gridCol w="901282">
                  <a:extLst>
                    <a:ext uri="{9D8B030D-6E8A-4147-A177-3AD203B41FA5}">
                      <a16:colId xmlns:a16="http://schemas.microsoft.com/office/drawing/2014/main" val="1290536855"/>
                    </a:ext>
                  </a:extLst>
                </a:gridCol>
                <a:gridCol w="903832">
                  <a:extLst>
                    <a:ext uri="{9D8B030D-6E8A-4147-A177-3AD203B41FA5}">
                      <a16:colId xmlns:a16="http://schemas.microsoft.com/office/drawing/2014/main" val="284454083"/>
                    </a:ext>
                  </a:extLst>
                </a:gridCol>
                <a:gridCol w="903832">
                  <a:extLst>
                    <a:ext uri="{9D8B030D-6E8A-4147-A177-3AD203B41FA5}">
                      <a16:colId xmlns:a16="http://schemas.microsoft.com/office/drawing/2014/main" val="3547690455"/>
                    </a:ext>
                  </a:extLst>
                </a:gridCol>
                <a:gridCol w="903832">
                  <a:extLst>
                    <a:ext uri="{9D8B030D-6E8A-4147-A177-3AD203B41FA5}">
                      <a16:colId xmlns:a16="http://schemas.microsoft.com/office/drawing/2014/main" val="3611629790"/>
                    </a:ext>
                  </a:extLst>
                </a:gridCol>
                <a:gridCol w="896183">
                  <a:extLst>
                    <a:ext uri="{9D8B030D-6E8A-4147-A177-3AD203B41FA5}">
                      <a16:colId xmlns:a16="http://schemas.microsoft.com/office/drawing/2014/main" val="523031862"/>
                    </a:ext>
                  </a:extLst>
                </a:gridCol>
              </a:tblGrid>
              <a:tr h="273855">
                <a:tc>
                  <a:txBody>
                    <a:bodyPr/>
                    <a:lstStyle/>
                    <a:p>
                      <a:pPr>
                        <a:lnSpc>
                          <a:spcPct val="107000"/>
                        </a:lnSpc>
                        <a:spcAft>
                          <a:spcPts val="800"/>
                        </a:spcAft>
                      </a:pPr>
                      <a:r>
                        <a:rPr lang="tr-TR" sz="1000" dirty="0">
                          <a:effectLst/>
                        </a:rPr>
                        <a:t>Amaç (A3)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Kurumsal kapasite ve işleyişi geliştirmek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31258799"/>
                  </a:ext>
                </a:extLst>
              </a:tr>
              <a:tr h="273855">
                <a:tc>
                  <a:txBody>
                    <a:bodyPr/>
                    <a:lstStyle/>
                    <a:p>
                      <a:pPr>
                        <a:lnSpc>
                          <a:spcPct val="107000"/>
                        </a:lnSpc>
                        <a:spcAft>
                          <a:spcPts val="800"/>
                        </a:spcAft>
                      </a:pPr>
                      <a:r>
                        <a:rPr lang="tr-TR" sz="1000">
                          <a:effectLst/>
                        </a:rPr>
                        <a:t>Hedef (H3.1)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Üniversite idari personelinin niteliğini geliştirmek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38526975"/>
                  </a:ext>
                </a:extLst>
              </a:tr>
              <a:tr h="560389">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Yükseköğretim/Ön Lisans Eğitimi, Lisans Eğitimi ve Lisansüstü Eğitim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7846577"/>
                  </a:ext>
                </a:extLst>
              </a:tr>
              <a:tr h="560389">
                <a:tc>
                  <a:txBody>
                    <a:bodyPr/>
                    <a:lstStyle/>
                    <a:p>
                      <a:pPr>
                        <a:lnSpc>
                          <a:spcPct val="107000"/>
                        </a:lnSpc>
                        <a:spcAft>
                          <a:spcPts val="800"/>
                        </a:spcAft>
                      </a:pPr>
                      <a:r>
                        <a:rPr lang="tr-TR" sz="1000" dirty="0">
                          <a:effectLst/>
                        </a:rPr>
                        <a:t>Amacın İlişkili Olduğu Alt Program Hedefi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dirty="0">
                          <a:effectLst/>
                        </a:rPr>
                        <a:t>Mesleki yeterlik sahibi ve gelişime açık mezunlar yetiştirilmesi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70305482"/>
                  </a:ext>
                </a:extLst>
              </a:tr>
              <a:tr h="1009206">
                <a:tc>
                  <a:txBody>
                    <a:bodyPr/>
                    <a:lstStyle/>
                    <a:p>
                      <a:pPr algn="ctr">
                        <a:lnSpc>
                          <a:spcPct val="107000"/>
                        </a:lnSpc>
                        <a:spcAft>
                          <a:spcPts val="800"/>
                        </a:spcAft>
                      </a:pPr>
                      <a:r>
                        <a:rPr lang="tr-TR" sz="1000" dirty="0">
                          <a:effectLst/>
                        </a:rPr>
                        <a:t> </a:t>
                      </a:r>
                    </a:p>
                    <a:p>
                      <a:pPr>
                        <a:lnSpc>
                          <a:spcPct val="107000"/>
                        </a:lnSpc>
                        <a:spcAft>
                          <a:spcPts val="800"/>
                        </a:spcAft>
                      </a:pPr>
                      <a:r>
                        <a:rPr lang="tr-TR" sz="1000" dirty="0">
                          <a:effectLst/>
                        </a:rPr>
                        <a:t>Performans Göstergeleri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Hedef Etkisi </a:t>
                      </a:r>
                    </a:p>
                    <a:p>
                      <a:pPr algn="ctr">
                        <a:lnSpc>
                          <a:spcPct val="107000"/>
                        </a:lnSpc>
                        <a:spcAft>
                          <a:spcPts val="80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Plan Dönemi başlangıç Değeri (2024)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3153162"/>
                  </a:ext>
                </a:extLst>
              </a:tr>
              <a:tr h="808177">
                <a:tc>
                  <a:txBody>
                    <a:bodyPr/>
                    <a:lstStyle/>
                    <a:p>
                      <a:pPr>
                        <a:lnSpc>
                          <a:spcPct val="107000"/>
                        </a:lnSpc>
                        <a:spcAft>
                          <a:spcPts val="800"/>
                        </a:spcAft>
                      </a:pPr>
                      <a:r>
                        <a:rPr lang="tr-TR" sz="1000" dirty="0">
                          <a:effectLst/>
                        </a:rPr>
                        <a:t>PG3.1.1. Düzenlenen kişisel ve mesleki gelişim etkinliklerinin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50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4109228"/>
                  </a:ext>
                </a:extLst>
              </a:tr>
              <a:tr h="1081626">
                <a:tc>
                  <a:txBody>
                    <a:bodyPr/>
                    <a:lstStyle/>
                    <a:p>
                      <a:pPr>
                        <a:lnSpc>
                          <a:spcPct val="107000"/>
                        </a:lnSpc>
                        <a:spcAft>
                          <a:spcPts val="800"/>
                        </a:spcAft>
                      </a:pPr>
                      <a:r>
                        <a:rPr lang="tr-TR" sz="1000">
                          <a:effectLst/>
                        </a:rPr>
                        <a:t>PG3.1.2. Personel başına düzenlenen kişisel ve mesleki gelişim etkinliklerine katılım oranı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50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1,5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1847236"/>
                  </a:ext>
                </a:extLst>
              </a:tr>
              <a:tr h="273855">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gn="just">
                        <a:lnSpc>
                          <a:spcPct val="107000"/>
                        </a:lnSpc>
                        <a:spcAft>
                          <a:spcPts val="800"/>
                        </a:spcAft>
                      </a:pPr>
                      <a:r>
                        <a:rPr lang="tr-TR" sz="1000">
                          <a:effectLst/>
                        </a:rPr>
                        <a:t>Personel Daire Başkanlığı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79048085"/>
                  </a:ext>
                </a:extLst>
              </a:tr>
              <a:tr h="273855">
                <a:tc>
                  <a:txBody>
                    <a:bodyPr/>
                    <a:lstStyle/>
                    <a:p>
                      <a:pPr>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gn="just">
                        <a:lnSpc>
                          <a:spcPct val="107000"/>
                        </a:lnSpc>
                        <a:spcBef>
                          <a:spcPts val="305"/>
                        </a:spcBef>
                        <a:spcAft>
                          <a:spcPts val="800"/>
                        </a:spcAft>
                        <a:tabLst>
                          <a:tab pos="179705" algn="l"/>
                        </a:tabLst>
                      </a:pPr>
                      <a:r>
                        <a:rPr lang="tr-TR" sz="1000" dirty="0">
                          <a:effectLst/>
                        </a:rPr>
                        <a:t>Tüm Birimler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35027067"/>
                  </a:ext>
                </a:extLst>
              </a:tr>
            </a:tbl>
          </a:graphicData>
        </a:graphic>
      </p:graphicFrame>
      <p:sp>
        <p:nvSpPr>
          <p:cNvPr id="3" name="Metin kutusu 2">
            <a:extLst>
              <a:ext uri="{FF2B5EF4-FFF2-40B4-BE49-F238E27FC236}">
                <a16:creationId xmlns:a16="http://schemas.microsoft.com/office/drawing/2014/main" id="{29547128-AB6C-28DA-50C1-68E545A36A97}"/>
              </a:ext>
            </a:extLst>
          </p:cNvPr>
          <p:cNvSpPr txBox="1"/>
          <p:nvPr/>
        </p:nvSpPr>
        <p:spPr>
          <a:xfrm>
            <a:off x="429936" y="303694"/>
            <a:ext cx="8978782" cy="400110"/>
          </a:xfrm>
          <a:prstGeom prst="rect">
            <a:avLst/>
          </a:prstGeom>
          <a:noFill/>
        </p:spPr>
        <p:txBody>
          <a:bodyPr wrap="square" rtlCol="0">
            <a:spAutoFit/>
          </a:bodyPr>
          <a:lstStyle/>
          <a:p>
            <a:r>
              <a:rPr lang="tr-TR" sz="2000" b="1" dirty="0">
                <a:solidFill>
                  <a:srgbClr val="192E5A"/>
                </a:solidFill>
              </a:rPr>
              <a:t>2025-2029 Stratejik Planı Performans Göstergeleri</a:t>
            </a:r>
          </a:p>
        </p:txBody>
      </p:sp>
    </p:spTree>
    <p:extLst>
      <p:ext uri="{BB962C8B-B14F-4D97-AF65-F5344CB8AC3E}">
        <p14:creationId xmlns:p14="http://schemas.microsoft.com/office/powerpoint/2010/main" val="33075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703BF68-E027-16F4-8972-04123F22A264}"/>
            </a:ext>
          </a:extLst>
        </p:cNvPr>
        <p:cNvGrpSpPr/>
        <p:nvPr/>
      </p:nvGrpSpPr>
      <p:grpSpPr>
        <a:xfrm>
          <a:off x="0" y="0"/>
          <a:ext cx="0" cy="0"/>
          <a:chOff x="0" y="0"/>
          <a:chExt cx="0" cy="0"/>
        </a:xfrm>
      </p:grpSpPr>
      <p:graphicFrame>
        <p:nvGraphicFramePr>
          <p:cNvPr id="2" name="İçerik Yer Tutucusu 8">
            <a:extLst>
              <a:ext uri="{FF2B5EF4-FFF2-40B4-BE49-F238E27FC236}">
                <a16:creationId xmlns:a16="http://schemas.microsoft.com/office/drawing/2014/main" id="{C0AF8CC7-90FA-39DA-E424-7D608EEC56E4}"/>
              </a:ext>
            </a:extLst>
          </p:cNvPr>
          <p:cNvGraphicFramePr>
            <a:graphicFrameLocks/>
          </p:cNvGraphicFramePr>
          <p:nvPr>
            <p:extLst>
              <p:ext uri="{D42A27DB-BD31-4B8C-83A1-F6EECF244321}">
                <p14:modId xmlns:p14="http://schemas.microsoft.com/office/powerpoint/2010/main" val="2440360396"/>
              </p:ext>
            </p:extLst>
          </p:nvPr>
        </p:nvGraphicFramePr>
        <p:xfrm>
          <a:off x="1163039" y="1004936"/>
          <a:ext cx="10841856" cy="5129490"/>
        </p:xfrm>
        <a:graphic>
          <a:graphicData uri="http://schemas.openxmlformats.org/drawingml/2006/table">
            <a:tbl>
              <a:tblPr firstRow="1" firstCol="1" bandRow="1">
                <a:tableStyleId>{5C22544A-7EE6-4342-B048-85BDC9FD1C3A}</a:tableStyleId>
              </a:tblPr>
              <a:tblGrid>
                <a:gridCol w="3385836">
                  <a:extLst>
                    <a:ext uri="{9D8B030D-6E8A-4147-A177-3AD203B41FA5}">
                      <a16:colId xmlns:a16="http://schemas.microsoft.com/office/drawing/2014/main" val="1053244784"/>
                    </a:ext>
                  </a:extLst>
                </a:gridCol>
                <a:gridCol w="7456020">
                  <a:extLst>
                    <a:ext uri="{9D8B030D-6E8A-4147-A177-3AD203B41FA5}">
                      <a16:colId xmlns:a16="http://schemas.microsoft.com/office/drawing/2014/main" val="3105914951"/>
                    </a:ext>
                  </a:extLst>
                </a:gridCol>
              </a:tblGrid>
              <a:tr h="337593">
                <a:tc>
                  <a:txBody>
                    <a:bodyPr/>
                    <a:lstStyle/>
                    <a:p>
                      <a:pPr>
                        <a:lnSpc>
                          <a:spcPct val="107000"/>
                        </a:lnSpc>
                        <a:spcAft>
                          <a:spcPts val="800"/>
                        </a:spcAft>
                      </a:pPr>
                      <a:r>
                        <a:rPr lang="tr-TR" sz="1000">
                          <a:effectLst/>
                        </a:rPr>
                        <a:t>Amaç (A3)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Kurumsal kapasite ve işleyişi geliştirmek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1258799"/>
                  </a:ext>
                </a:extLst>
              </a:tr>
              <a:tr h="337593">
                <a:tc>
                  <a:txBody>
                    <a:bodyPr/>
                    <a:lstStyle/>
                    <a:p>
                      <a:pPr>
                        <a:lnSpc>
                          <a:spcPct val="107000"/>
                        </a:lnSpc>
                        <a:spcAft>
                          <a:spcPts val="800"/>
                        </a:spcAft>
                      </a:pPr>
                      <a:r>
                        <a:rPr lang="tr-TR" sz="1000">
                          <a:effectLst/>
                        </a:rPr>
                        <a:t>Hedef (H3.1)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dirty="0">
                          <a:effectLst/>
                        </a:rPr>
                        <a:t>Üniversite idari personelinin niteliğini geliştirmek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8526975"/>
                  </a:ext>
                </a:extLst>
              </a:tr>
              <a:tr h="690814">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Yükseköğretim/Ön Lisans Eğitimi, Lisans Eğitimi ve Lisansüstü Eğitim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846577"/>
                  </a:ext>
                </a:extLst>
              </a:tr>
              <a:tr h="690814">
                <a:tc>
                  <a:txBody>
                    <a:bodyPr/>
                    <a:lstStyle/>
                    <a:p>
                      <a:pPr>
                        <a:lnSpc>
                          <a:spcPct val="107000"/>
                        </a:lnSpc>
                        <a:spcAft>
                          <a:spcPts val="800"/>
                        </a:spcAft>
                      </a:pPr>
                      <a:r>
                        <a:rPr lang="tr-TR" sz="1000" dirty="0">
                          <a:effectLst/>
                        </a:rPr>
                        <a:t>Amacın İlişkili Olduğu Alt Program Hedefi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dirty="0">
                          <a:effectLst/>
                        </a:rPr>
                        <a:t>Mesleki yeterlik sahibi ve gelişime açık mezunlar yetiştirilmesi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0305482"/>
                  </a:ext>
                </a:extLst>
              </a:tr>
              <a:tr h="324246">
                <a:tc>
                  <a:txBody>
                    <a:bodyPr/>
                    <a:lstStyle/>
                    <a:p>
                      <a:pPr algn="l">
                        <a:lnSpc>
                          <a:spcPct val="107000"/>
                        </a:lnSpc>
                        <a:spcAft>
                          <a:spcPts val="800"/>
                        </a:spcAft>
                      </a:pPr>
                      <a:r>
                        <a:rPr lang="tr-TR" sz="1000" b="1" dirty="0">
                          <a:effectLst/>
                        </a:rPr>
                        <a:t> Performans Göstergeleri </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b="1" dirty="0">
                          <a:effectLst/>
                          <a:latin typeface="Calibri" panose="020F0502020204030204" pitchFamily="34" charset="0"/>
                          <a:ea typeface="Calibri" panose="020F0502020204030204" pitchFamily="34" charset="0"/>
                          <a:cs typeface="Times New Roman" panose="02020603050405020304" pitchFamily="18" charset="0"/>
                        </a:rPr>
                        <a:t>Hesaplama Yöntemleri ve Veri Giriş Dönemi</a:t>
                      </a:r>
                    </a:p>
                  </a:txBody>
                  <a:tcPr marL="68580" marR="68580" marT="0" marB="0" anchor="ctr"/>
                </a:tc>
                <a:extLst>
                  <a:ext uri="{0D108BD9-81ED-4DB2-BD59-A6C34878D82A}">
                    <a16:rowId xmlns:a16="http://schemas.microsoft.com/office/drawing/2014/main" val="643153162"/>
                  </a:ext>
                </a:extLst>
              </a:tr>
              <a:tr h="996271">
                <a:tc>
                  <a:txBody>
                    <a:bodyPr/>
                    <a:lstStyle/>
                    <a:p>
                      <a:pPr algn="l">
                        <a:lnSpc>
                          <a:spcPct val="107000"/>
                        </a:lnSpc>
                        <a:spcAft>
                          <a:spcPts val="800"/>
                        </a:spcAft>
                      </a:pPr>
                      <a:r>
                        <a:rPr lang="tr-TR" sz="1000" dirty="0">
                          <a:effectLst/>
                        </a:rPr>
                        <a:t>PG3.1.1. Düzenlenen kişisel ve mesleki gelişim etkinliklerinin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kern="1200" dirty="0">
                          <a:solidFill>
                            <a:schemeClr val="dk1"/>
                          </a:solidFill>
                          <a:effectLst/>
                          <a:latin typeface="Calibri" panose="020F0502020204030204" pitchFamily="34" charset="0"/>
                          <a:ea typeface="+mn-ea"/>
                          <a:cs typeface="Times New Roman" panose="02020603050405020304" pitchFamily="18" charset="0"/>
                        </a:rPr>
                        <a:t>İlgili veri dönemi içerisinde düzenlenen kişisel ve mesleki gelişim etkinliklerinin sayısını ifade etmektedir.</a:t>
                      </a:r>
                      <a:endParaRPr lang="tr-TR"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4109228"/>
                  </a:ext>
                </a:extLst>
              </a:tr>
              <a:tr h="1076973">
                <a:tc>
                  <a:txBody>
                    <a:bodyPr/>
                    <a:lstStyle/>
                    <a:p>
                      <a:pPr algn="l">
                        <a:lnSpc>
                          <a:spcPct val="107000"/>
                        </a:lnSpc>
                        <a:spcAft>
                          <a:spcPts val="800"/>
                        </a:spcAft>
                      </a:pPr>
                      <a:r>
                        <a:rPr lang="tr-TR" sz="1000" dirty="0">
                          <a:effectLst/>
                        </a:rPr>
                        <a:t>PG3.1.2. Personel başına düzenlenen kişisel ve mesleki gelişim etkinliklerine katılım oranı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kern="1200" dirty="0">
                          <a:solidFill>
                            <a:schemeClr val="dk1"/>
                          </a:solidFill>
                          <a:effectLst/>
                          <a:latin typeface="Calibri" panose="020F0502020204030204" pitchFamily="34" charset="0"/>
                          <a:ea typeface="+mn-ea"/>
                          <a:cs typeface="Times New Roman" panose="02020603050405020304" pitchFamily="18" charset="0"/>
                        </a:rPr>
                        <a:t>İlgili veri dönemi içerisinde kişisel ve mesleki gelişim etkinliklerine katılan toplam katılımcı sayısının bu etkinliklere katılan personel sayısına </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oranlanması yöntemiyle elde edilen değeri ifade etmektedir.</a:t>
                      </a:r>
                      <a:endParaRPr lang="tr-TR" sz="1000" kern="1200" dirty="0">
                        <a:solidFill>
                          <a:schemeClr val="dk1"/>
                        </a:solidFill>
                        <a:effectLst/>
                        <a:latin typeface="Calibri" panose="020F0502020204030204" pitchFamily="34"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461847236"/>
                  </a:ext>
                </a:extLst>
              </a:tr>
              <a:tr h="337593">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tr-TR" sz="1000">
                          <a:effectLst/>
                        </a:rPr>
                        <a:t>Personel Daire Başkanlığı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9048085"/>
                  </a:ext>
                </a:extLst>
              </a:tr>
              <a:tr h="337593">
                <a:tc>
                  <a:txBody>
                    <a:bodyPr/>
                    <a:lstStyle/>
                    <a:p>
                      <a:pPr>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305"/>
                        </a:spcBef>
                        <a:spcAft>
                          <a:spcPts val="800"/>
                        </a:spcAft>
                        <a:tabLst>
                          <a:tab pos="179705" algn="l"/>
                        </a:tabLst>
                      </a:pPr>
                      <a:r>
                        <a:rPr lang="tr-TR" sz="1000" dirty="0">
                          <a:effectLst/>
                        </a:rPr>
                        <a:t>Tüm Birimler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5027067"/>
                  </a:ext>
                </a:extLst>
              </a:tr>
            </a:tbl>
          </a:graphicData>
        </a:graphic>
      </p:graphicFrame>
      <p:sp>
        <p:nvSpPr>
          <p:cNvPr id="4" name="Metin kutusu 3">
            <a:extLst>
              <a:ext uri="{FF2B5EF4-FFF2-40B4-BE49-F238E27FC236}">
                <a16:creationId xmlns:a16="http://schemas.microsoft.com/office/drawing/2014/main" id="{745D8EFB-169F-E585-C232-BA01BA992C61}"/>
              </a:ext>
            </a:extLst>
          </p:cNvPr>
          <p:cNvSpPr txBox="1"/>
          <p:nvPr/>
        </p:nvSpPr>
        <p:spPr>
          <a:xfrm>
            <a:off x="1163039" y="387680"/>
            <a:ext cx="8978782" cy="400110"/>
          </a:xfrm>
          <a:prstGeom prst="rect">
            <a:avLst/>
          </a:prstGeom>
          <a:noFill/>
        </p:spPr>
        <p:txBody>
          <a:bodyPr wrap="square" rtlCol="0">
            <a:spAutoFit/>
          </a:bodyPr>
          <a:lstStyle/>
          <a:p>
            <a:r>
              <a:rPr lang="tr-TR" sz="2000" b="1" dirty="0">
                <a:solidFill>
                  <a:srgbClr val="192E5A"/>
                </a:solidFill>
              </a:rPr>
              <a:t>2025-2029 Stratejik Plan Performans Göstergelerinin Hesaplama Yöntemleri</a:t>
            </a:r>
          </a:p>
        </p:txBody>
      </p:sp>
    </p:spTree>
    <p:extLst>
      <p:ext uri="{BB962C8B-B14F-4D97-AF65-F5344CB8AC3E}">
        <p14:creationId xmlns:p14="http://schemas.microsoft.com/office/powerpoint/2010/main" val="286142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74E75DF-C502-0FC2-B8D7-61C41458FC6F}"/>
            </a:ext>
          </a:extLst>
        </p:cNvPr>
        <p:cNvGrpSpPr/>
        <p:nvPr/>
      </p:nvGrpSpPr>
      <p:grpSpPr>
        <a:xfrm>
          <a:off x="0" y="0"/>
          <a:ext cx="0" cy="0"/>
          <a:chOff x="0" y="0"/>
          <a:chExt cx="0" cy="0"/>
        </a:xfrm>
      </p:grpSpPr>
      <p:graphicFrame>
        <p:nvGraphicFramePr>
          <p:cNvPr id="2" name="İçerik Yer Tutucusu 4">
            <a:extLst>
              <a:ext uri="{FF2B5EF4-FFF2-40B4-BE49-F238E27FC236}">
                <a16:creationId xmlns:a16="http://schemas.microsoft.com/office/drawing/2014/main" id="{3414BC45-4028-343E-946E-CAA2400EFDA4}"/>
              </a:ext>
            </a:extLst>
          </p:cNvPr>
          <p:cNvGraphicFramePr>
            <a:graphicFrameLocks/>
          </p:cNvGraphicFramePr>
          <p:nvPr>
            <p:extLst>
              <p:ext uri="{D42A27DB-BD31-4B8C-83A1-F6EECF244321}">
                <p14:modId xmlns:p14="http://schemas.microsoft.com/office/powerpoint/2010/main" val="3559229516"/>
              </p:ext>
            </p:extLst>
          </p:nvPr>
        </p:nvGraphicFramePr>
        <p:xfrm>
          <a:off x="527071" y="1430448"/>
          <a:ext cx="11079472" cy="5024674"/>
        </p:xfrm>
        <a:graphic>
          <a:graphicData uri="http://schemas.openxmlformats.org/drawingml/2006/table">
            <a:tbl>
              <a:tblPr firstRow="1" firstCol="1" bandRow="1">
                <a:tableStyleId>{5C22544A-7EE6-4342-B048-85BDC9FD1C3A}</a:tableStyleId>
              </a:tblPr>
              <a:tblGrid>
                <a:gridCol w="3460042">
                  <a:extLst>
                    <a:ext uri="{9D8B030D-6E8A-4147-A177-3AD203B41FA5}">
                      <a16:colId xmlns:a16="http://schemas.microsoft.com/office/drawing/2014/main" val="756901825"/>
                    </a:ext>
                  </a:extLst>
                </a:gridCol>
                <a:gridCol w="1220183">
                  <a:extLst>
                    <a:ext uri="{9D8B030D-6E8A-4147-A177-3AD203B41FA5}">
                      <a16:colId xmlns:a16="http://schemas.microsoft.com/office/drawing/2014/main" val="3051129095"/>
                    </a:ext>
                  </a:extLst>
                </a:gridCol>
                <a:gridCol w="2074804">
                  <a:extLst>
                    <a:ext uri="{9D8B030D-6E8A-4147-A177-3AD203B41FA5}">
                      <a16:colId xmlns:a16="http://schemas.microsoft.com/office/drawing/2014/main" val="2644048240"/>
                    </a:ext>
                  </a:extLst>
                </a:gridCol>
                <a:gridCol w="864400">
                  <a:extLst>
                    <a:ext uri="{9D8B030D-6E8A-4147-A177-3AD203B41FA5}">
                      <a16:colId xmlns:a16="http://schemas.microsoft.com/office/drawing/2014/main" val="107914331"/>
                    </a:ext>
                  </a:extLst>
                </a:gridCol>
                <a:gridCol w="866845">
                  <a:extLst>
                    <a:ext uri="{9D8B030D-6E8A-4147-A177-3AD203B41FA5}">
                      <a16:colId xmlns:a16="http://schemas.microsoft.com/office/drawing/2014/main" val="4165083003"/>
                    </a:ext>
                  </a:extLst>
                </a:gridCol>
                <a:gridCol w="866845">
                  <a:extLst>
                    <a:ext uri="{9D8B030D-6E8A-4147-A177-3AD203B41FA5}">
                      <a16:colId xmlns:a16="http://schemas.microsoft.com/office/drawing/2014/main" val="2402029619"/>
                    </a:ext>
                  </a:extLst>
                </a:gridCol>
                <a:gridCol w="866845">
                  <a:extLst>
                    <a:ext uri="{9D8B030D-6E8A-4147-A177-3AD203B41FA5}">
                      <a16:colId xmlns:a16="http://schemas.microsoft.com/office/drawing/2014/main" val="2224323592"/>
                    </a:ext>
                  </a:extLst>
                </a:gridCol>
                <a:gridCol w="859508">
                  <a:extLst>
                    <a:ext uri="{9D8B030D-6E8A-4147-A177-3AD203B41FA5}">
                      <a16:colId xmlns:a16="http://schemas.microsoft.com/office/drawing/2014/main" val="4278462980"/>
                    </a:ext>
                  </a:extLst>
                </a:gridCol>
              </a:tblGrid>
              <a:tr h="188078">
                <a:tc>
                  <a:txBody>
                    <a:bodyPr/>
                    <a:lstStyle/>
                    <a:p>
                      <a:pPr>
                        <a:lnSpc>
                          <a:spcPct val="107000"/>
                        </a:lnSpc>
                        <a:spcAft>
                          <a:spcPts val="800"/>
                        </a:spcAft>
                      </a:pPr>
                      <a:r>
                        <a:rPr lang="tr-TR" sz="1000">
                          <a:effectLst/>
                        </a:rPr>
                        <a:t>Amaç (A3)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gridSpan="7">
                  <a:txBody>
                    <a:bodyPr/>
                    <a:lstStyle/>
                    <a:p>
                      <a:pPr>
                        <a:lnSpc>
                          <a:spcPct val="107000"/>
                        </a:lnSpc>
                        <a:spcAft>
                          <a:spcPts val="800"/>
                        </a:spcAft>
                      </a:pPr>
                      <a:r>
                        <a:rPr lang="tr-TR" sz="1000">
                          <a:effectLst/>
                        </a:rPr>
                        <a:t>Kurumsal kapasite ve işleyişi geliştirmek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19057409"/>
                  </a:ext>
                </a:extLst>
              </a:tr>
              <a:tr h="188078">
                <a:tc>
                  <a:txBody>
                    <a:bodyPr/>
                    <a:lstStyle/>
                    <a:p>
                      <a:pPr>
                        <a:lnSpc>
                          <a:spcPct val="107000"/>
                        </a:lnSpc>
                        <a:spcAft>
                          <a:spcPts val="800"/>
                        </a:spcAft>
                      </a:pPr>
                      <a:r>
                        <a:rPr lang="tr-TR" sz="1000">
                          <a:effectLst/>
                        </a:rPr>
                        <a:t>Hedef (H3.2)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gridSpan="7">
                  <a:txBody>
                    <a:bodyPr/>
                    <a:lstStyle/>
                    <a:p>
                      <a:pPr>
                        <a:lnSpc>
                          <a:spcPct val="107000"/>
                        </a:lnSpc>
                        <a:spcAft>
                          <a:spcPts val="800"/>
                        </a:spcAft>
                      </a:pPr>
                      <a:r>
                        <a:rPr lang="tr-TR" sz="1000">
                          <a:effectLst/>
                        </a:rPr>
                        <a:t>Öğrencilere yönelik sosyal, kültürel ve sportif faaliyetleri artırmak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30145117"/>
                  </a:ext>
                </a:extLst>
              </a:tr>
              <a:tr h="384918">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gridSpan="7">
                  <a:txBody>
                    <a:bodyPr/>
                    <a:lstStyle/>
                    <a:p>
                      <a:pPr>
                        <a:lnSpc>
                          <a:spcPct val="107000"/>
                        </a:lnSpc>
                        <a:spcAft>
                          <a:spcPts val="800"/>
                        </a:spcAft>
                      </a:pPr>
                      <a:r>
                        <a:rPr lang="tr-TR" sz="1000" dirty="0">
                          <a:effectLst/>
                        </a:rPr>
                        <a:t>Yükseköğretim/Ön Lisans Eğitimi, Lisans Eğitimi ve Lisansüstü Eğitim</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88020858"/>
                  </a:ext>
                </a:extLst>
              </a:tr>
              <a:tr h="384918">
                <a:tc>
                  <a:txBody>
                    <a:bodyPr/>
                    <a:lstStyle/>
                    <a:p>
                      <a:pPr>
                        <a:lnSpc>
                          <a:spcPct val="107000"/>
                        </a:lnSpc>
                        <a:spcAft>
                          <a:spcPts val="800"/>
                        </a:spcAft>
                      </a:pPr>
                      <a:r>
                        <a:rPr lang="tr-TR" sz="1000" dirty="0">
                          <a:effectLst/>
                        </a:rPr>
                        <a:t>Amacın İlişkili Olduğu Alt Program Hedefi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gridSpan="7">
                  <a:txBody>
                    <a:bodyPr/>
                    <a:lstStyle/>
                    <a:p>
                      <a:pPr>
                        <a:lnSpc>
                          <a:spcPct val="107000"/>
                        </a:lnSpc>
                        <a:spcAft>
                          <a:spcPts val="800"/>
                        </a:spcAft>
                      </a:pPr>
                      <a:r>
                        <a:rPr lang="tr-TR" sz="1000">
                          <a:effectLst/>
                        </a:rPr>
                        <a:t>Mesleki yeterlik sahibi ve gelişime açık mezunlar yetiştirilmesi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20408381"/>
                  </a:ext>
                </a:extLst>
              </a:tr>
              <a:tr h="698576">
                <a:tc>
                  <a:txBody>
                    <a:bodyPr/>
                    <a:lstStyle/>
                    <a:p>
                      <a:pPr algn="ctr">
                        <a:lnSpc>
                          <a:spcPct val="107000"/>
                        </a:lnSpc>
                        <a:spcAft>
                          <a:spcPts val="800"/>
                        </a:spcAft>
                      </a:pPr>
                      <a:r>
                        <a:rPr lang="tr-TR" sz="1000">
                          <a:effectLst/>
                        </a:rPr>
                        <a:t> </a:t>
                      </a:r>
                    </a:p>
                    <a:p>
                      <a:pPr>
                        <a:lnSpc>
                          <a:spcPct val="107000"/>
                        </a:lnSpc>
                        <a:spcAft>
                          <a:spcPts val="800"/>
                        </a:spcAft>
                      </a:pPr>
                      <a:r>
                        <a:rPr lang="tr-TR" sz="1000">
                          <a:effectLst/>
                        </a:rPr>
                        <a:t>Performans Göstergeleri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Hedef Etkisi </a:t>
                      </a:r>
                    </a:p>
                    <a:p>
                      <a:pPr algn="ctr">
                        <a:lnSpc>
                          <a:spcPct val="107000"/>
                        </a:lnSpc>
                        <a:spcAft>
                          <a:spcPts val="80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Plan Dönemi başlangıç Değeri (2024)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2025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2026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2027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2028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2029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extLst>
                  <a:ext uri="{0D108BD9-81ED-4DB2-BD59-A6C34878D82A}">
                    <a16:rowId xmlns:a16="http://schemas.microsoft.com/office/drawing/2014/main" val="1160422005"/>
                  </a:ext>
                </a:extLst>
              </a:tr>
              <a:tr h="778598">
                <a:tc>
                  <a:txBody>
                    <a:bodyPr/>
                    <a:lstStyle/>
                    <a:p>
                      <a:pPr>
                        <a:lnSpc>
                          <a:spcPct val="107000"/>
                        </a:lnSpc>
                        <a:spcAft>
                          <a:spcPts val="800"/>
                        </a:spcAft>
                      </a:pPr>
                      <a:r>
                        <a:rPr lang="tr-TR" sz="1000">
                          <a:effectLst/>
                        </a:rPr>
                        <a:t>PG3.2.1. Sosyal, kültürel ve sportif faaliyet sayısı (Öğrenci toplulukları dışında gerçekleştirilen)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40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200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230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240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250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270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300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extLst>
                  <a:ext uri="{0D108BD9-81ED-4DB2-BD59-A6C34878D82A}">
                    <a16:rowId xmlns:a16="http://schemas.microsoft.com/office/drawing/2014/main" val="937290527"/>
                  </a:ext>
                </a:extLst>
              </a:tr>
              <a:tr h="551969">
                <a:tc>
                  <a:txBody>
                    <a:bodyPr/>
                    <a:lstStyle/>
                    <a:p>
                      <a:pPr marR="168910" algn="l">
                        <a:spcBef>
                          <a:spcPts val="305"/>
                        </a:spcBef>
                      </a:pPr>
                      <a:r>
                        <a:rPr lang="tr-TR" sz="1000">
                          <a:effectLst/>
                        </a:rPr>
                        <a:t>PG3.2.2. Öğrenci topluluklarına üye olan öğrenci oranı (%)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64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65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66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67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68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69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extLst>
                  <a:ext uri="{0D108BD9-81ED-4DB2-BD59-A6C34878D82A}">
                    <a16:rowId xmlns:a16="http://schemas.microsoft.com/office/drawing/2014/main" val="1237985338"/>
                  </a:ext>
                </a:extLst>
              </a:tr>
              <a:tr h="551969">
                <a:tc>
                  <a:txBody>
                    <a:bodyPr/>
                    <a:lstStyle/>
                    <a:p>
                      <a:pPr marR="168910" algn="l">
                        <a:spcBef>
                          <a:spcPts val="305"/>
                        </a:spcBef>
                      </a:pPr>
                      <a:r>
                        <a:rPr lang="tr-TR" sz="1000">
                          <a:effectLst/>
                        </a:rPr>
                        <a:t>PG3.2.3. Öğrenci topluluğu başına düşen etkinlik sayısı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dirty="0">
                          <a:effectLst/>
                        </a:rPr>
                        <a:t>30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1,9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extLst>
                  <a:ext uri="{0D108BD9-81ED-4DB2-BD59-A6C34878D82A}">
                    <a16:rowId xmlns:a16="http://schemas.microsoft.com/office/drawing/2014/main" val="2473664489"/>
                  </a:ext>
                </a:extLst>
              </a:tr>
              <a:tr h="581758">
                <a:tc>
                  <a:txBody>
                    <a:bodyPr/>
                    <a:lstStyle/>
                    <a:p>
                      <a:pPr>
                        <a:lnSpc>
                          <a:spcPct val="107000"/>
                        </a:lnSpc>
                        <a:spcAft>
                          <a:spcPts val="800"/>
                        </a:spcAft>
                      </a:pPr>
                      <a:r>
                        <a:rPr lang="tr-TR" sz="1000">
                          <a:effectLst/>
                        </a:rPr>
                        <a:t>PG3.2.4. Öğrenci başına düşen sosyal donatı alanı (m²)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dirty="0">
                          <a:effectLst/>
                        </a:rPr>
                        <a:t>20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5,2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5,5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5,1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5,5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ctr">
                        <a:lnSpc>
                          <a:spcPct val="107000"/>
                        </a:lnSpc>
                        <a:spcAft>
                          <a:spcPts val="800"/>
                        </a:spcAft>
                      </a:pPr>
                      <a:r>
                        <a:rPr lang="tr-TR" sz="1000">
                          <a:effectLst/>
                        </a:rPr>
                        <a:t>5,6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extLst>
                  <a:ext uri="{0D108BD9-81ED-4DB2-BD59-A6C34878D82A}">
                    <a16:rowId xmlns:a16="http://schemas.microsoft.com/office/drawing/2014/main" val="166802785"/>
                  </a:ext>
                </a:extLst>
              </a:tr>
              <a:tr h="188078">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gridSpan="7">
                  <a:txBody>
                    <a:bodyPr/>
                    <a:lstStyle/>
                    <a:p>
                      <a:pPr algn="just">
                        <a:lnSpc>
                          <a:spcPct val="107000"/>
                        </a:lnSpc>
                        <a:spcAft>
                          <a:spcPts val="800"/>
                        </a:spcAft>
                      </a:pPr>
                      <a:r>
                        <a:rPr lang="tr-TR" sz="1000">
                          <a:effectLst/>
                        </a:rPr>
                        <a:t>Sağlık, Kültür ve Spor Daire Başkanlığı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31659023"/>
                  </a:ext>
                </a:extLst>
              </a:tr>
              <a:tr h="527734">
                <a:tc>
                  <a:txBody>
                    <a:bodyPr/>
                    <a:lstStyle/>
                    <a:p>
                      <a:pPr>
                        <a:lnSpc>
                          <a:spcPct val="107000"/>
                        </a:lnSpc>
                        <a:spcAft>
                          <a:spcPts val="800"/>
                        </a:spcAft>
                      </a:pPr>
                      <a:r>
                        <a:rPr lang="tr-TR" sz="1000">
                          <a:effectLst/>
                        </a:rPr>
                        <a:t>İş Birliği Yapılacak Birim(ler)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gridSpan="7">
                  <a:txBody>
                    <a:bodyPr/>
                    <a:lstStyle/>
                    <a:p>
                      <a:pPr marL="342900" lvl="0" indent="-342900" algn="just">
                        <a:spcBef>
                          <a:spcPts val="5"/>
                        </a:spcBef>
                        <a:buSzPts val="1000"/>
                        <a:buFont typeface="Times New Roman" panose="02020603050405020304" pitchFamily="18" charset="0"/>
                        <a:buChar char="•"/>
                        <a:tabLst>
                          <a:tab pos="179705" algn="l"/>
                        </a:tabLst>
                      </a:pPr>
                      <a:r>
                        <a:rPr lang="tr-TR" sz="1000" dirty="0">
                          <a:effectLst/>
                        </a:rPr>
                        <a:t>Tüm Akademik Birimler</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Öğrenci İşleri Daire Başkanlığı</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Yapı İşleri ve Teknik Daire Başkanlığı</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4" marR="68314"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00501959"/>
                  </a:ext>
                </a:extLst>
              </a:tr>
            </a:tbl>
          </a:graphicData>
        </a:graphic>
      </p:graphicFrame>
      <p:sp>
        <p:nvSpPr>
          <p:cNvPr id="3" name="Metin kutusu 2">
            <a:extLst>
              <a:ext uri="{FF2B5EF4-FFF2-40B4-BE49-F238E27FC236}">
                <a16:creationId xmlns:a16="http://schemas.microsoft.com/office/drawing/2014/main" id="{16B9853E-D49A-78F6-A61C-C1EFB366767A}"/>
              </a:ext>
            </a:extLst>
          </p:cNvPr>
          <p:cNvSpPr txBox="1"/>
          <p:nvPr/>
        </p:nvSpPr>
        <p:spPr>
          <a:xfrm>
            <a:off x="527071" y="774475"/>
            <a:ext cx="8978782" cy="400110"/>
          </a:xfrm>
          <a:prstGeom prst="rect">
            <a:avLst/>
          </a:prstGeom>
          <a:noFill/>
        </p:spPr>
        <p:txBody>
          <a:bodyPr wrap="square" rtlCol="0">
            <a:spAutoFit/>
          </a:bodyPr>
          <a:lstStyle/>
          <a:p>
            <a:r>
              <a:rPr lang="tr-TR" sz="2000" b="1" dirty="0">
                <a:solidFill>
                  <a:srgbClr val="192E5A"/>
                </a:solidFill>
              </a:rPr>
              <a:t>2025-2029 Stratejik Planı Performans Göstergeleri</a:t>
            </a:r>
          </a:p>
        </p:txBody>
      </p:sp>
    </p:spTree>
    <p:extLst>
      <p:ext uri="{BB962C8B-B14F-4D97-AF65-F5344CB8AC3E}">
        <p14:creationId xmlns:p14="http://schemas.microsoft.com/office/powerpoint/2010/main" val="113472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5F827-81C9-3F87-11B4-F3E16EC33AC9}"/>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B3F7D066-D973-587F-D1A0-FA2F9CACB4FD}"/>
              </a:ext>
            </a:extLst>
          </p:cNvPr>
          <p:cNvSpPr txBox="1"/>
          <p:nvPr/>
        </p:nvSpPr>
        <p:spPr>
          <a:xfrm>
            <a:off x="527070" y="922308"/>
            <a:ext cx="3728735" cy="1323439"/>
          </a:xfrm>
          <a:prstGeom prst="rect">
            <a:avLst/>
          </a:prstGeom>
          <a:noFill/>
        </p:spPr>
        <p:txBody>
          <a:bodyPr wrap="square" rtlCol="0">
            <a:spAutoFit/>
          </a:bodyPr>
          <a:lstStyle/>
          <a:p>
            <a:pPr marL="342900" indent="-342900" algn="just">
              <a:buFont typeface="Wingdings" panose="05000000000000000000" pitchFamily="2" charset="2"/>
              <a:buChar char="v"/>
            </a:pPr>
            <a:r>
              <a:rPr lang="tr-TR" sz="2000" b="1" dirty="0">
                <a:solidFill>
                  <a:srgbClr val="192E5A"/>
                </a:solidFill>
              </a:rPr>
              <a:t>Stratejik Plan Hazırlıkları kapsamında geniş katılım sağlanan bir çok toplantı yapılmıştır.</a:t>
            </a:r>
          </a:p>
        </p:txBody>
      </p:sp>
      <p:pic>
        <p:nvPicPr>
          <p:cNvPr id="4" name="Resim 3">
            <a:extLst>
              <a:ext uri="{FF2B5EF4-FFF2-40B4-BE49-F238E27FC236}">
                <a16:creationId xmlns:a16="http://schemas.microsoft.com/office/drawing/2014/main" id="{9D0CBCCC-4530-77F4-0756-ADEDBF4587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7008" y="0"/>
            <a:ext cx="7174992" cy="6858000"/>
          </a:xfrm>
          <a:prstGeom prst="rect">
            <a:avLst/>
          </a:prstGeom>
        </p:spPr>
      </p:pic>
      <p:pic>
        <p:nvPicPr>
          <p:cNvPr id="2" name="İçerik Yer Tutucusu 5">
            <a:extLst>
              <a:ext uri="{FF2B5EF4-FFF2-40B4-BE49-F238E27FC236}">
                <a16:creationId xmlns:a16="http://schemas.microsoft.com/office/drawing/2014/main" id="{5008474C-2713-2543-72BD-61E1D797C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2696" y="176413"/>
            <a:ext cx="6703616" cy="2881788"/>
          </a:xfrm>
          <a:prstGeom prst="rect">
            <a:avLst/>
          </a:prstGeom>
        </p:spPr>
      </p:pic>
      <p:pic>
        <p:nvPicPr>
          <p:cNvPr id="3" name="Resim 2">
            <a:extLst>
              <a:ext uri="{FF2B5EF4-FFF2-40B4-BE49-F238E27FC236}">
                <a16:creationId xmlns:a16="http://schemas.microsoft.com/office/drawing/2014/main" id="{1C146D40-08AB-7BC3-A9DB-6A979A58C5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2696" y="3058201"/>
            <a:ext cx="6703616" cy="3495428"/>
          </a:xfrm>
          <a:prstGeom prst="rect">
            <a:avLst/>
          </a:prstGeom>
        </p:spPr>
      </p:pic>
    </p:spTree>
    <p:extLst>
      <p:ext uri="{BB962C8B-B14F-4D97-AF65-F5344CB8AC3E}">
        <p14:creationId xmlns:p14="http://schemas.microsoft.com/office/powerpoint/2010/main" val="1395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7B36723-EF20-A054-FAC9-1C2473B46ABA}"/>
            </a:ext>
          </a:extLst>
        </p:cNvPr>
        <p:cNvGrpSpPr/>
        <p:nvPr/>
      </p:nvGrpSpPr>
      <p:grpSpPr>
        <a:xfrm>
          <a:off x="0" y="0"/>
          <a:ext cx="0" cy="0"/>
          <a:chOff x="0" y="0"/>
          <a:chExt cx="0" cy="0"/>
        </a:xfrm>
      </p:grpSpPr>
      <p:graphicFrame>
        <p:nvGraphicFramePr>
          <p:cNvPr id="2" name="İçerik Yer Tutucusu 4">
            <a:extLst>
              <a:ext uri="{FF2B5EF4-FFF2-40B4-BE49-F238E27FC236}">
                <a16:creationId xmlns:a16="http://schemas.microsoft.com/office/drawing/2014/main" id="{CB51A922-E331-0A4D-3440-EDA30BA6221A}"/>
              </a:ext>
            </a:extLst>
          </p:cNvPr>
          <p:cNvGraphicFramePr>
            <a:graphicFrameLocks/>
          </p:cNvGraphicFramePr>
          <p:nvPr>
            <p:extLst>
              <p:ext uri="{D42A27DB-BD31-4B8C-83A1-F6EECF244321}">
                <p14:modId xmlns:p14="http://schemas.microsoft.com/office/powerpoint/2010/main" val="3689374981"/>
              </p:ext>
            </p:extLst>
          </p:nvPr>
        </p:nvGraphicFramePr>
        <p:xfrm>
          <a:off x="420653" y="866908"/>
          <a:ext cx="11457493" cy="5026899"/>
        </p:xfrm>
        <a:graphic>
          <a:graphicData uri="http://schemas.openxmlformats.org/drawingml/2006/table">
            <a:tbl>
              <a:tblPr firstRow="1" firstCol="1" bandRow="1">
                <a:tableStyleId>{5C22544A-7EE6-4342-B048-85BDC9FD1C3A}</a:tableStyleId>
              </a:tblPr>
              <a:tblGrid>
                <a:gridCol w="3578095">
                  <a:extLst>
                    <a:ext uri="{9D8B030D-6E8A-4147-A177-3AD203B41FA5}">
                      <a16:colId xmlns:a16="http://schemas.microsoft.com/office/drawing/2014/main" val="756901825"/>
                    </a:ext>
                  </a:extLst>
                </a:gridCol>
                <a:gridCol w="7879398">
                  <a:extLst>
                    <a:ext uri="{9D8B030D-6E8A-4147-A177-3AD203B41FA5}">
                      <a16:colId xmlns:a16="http://schemas.microsoft.com/office/drawing/2014/main" val="3051129095"/>
                    </a:ext>
                  </a:extLst>
                </a:gridCol>
              </a:tblGrid>
              <a:tr h="204137">
                <a:tc>
                  <a:txBody>
                    <a:bodyPr/>
                    <a:lstStyle/>
                    <a:p>
                      <a:pPr>
                        <a:lnSpc>
                          <a:spcPct val="107000"/>
                        </a:lnSpc>
                        <a:spcAft>
                          <a:spcPts val="800"/>
                        </a:spcAft>
                      </a:pPr>
                      <a:r>
                        <a:rPr lang="tr-TR" sz="1000">
                          <a:effectLst/>
                        </a:rPr>
                        <a:t>Amaç (A3)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nSpc>
                          <a:spcPct val="107000"/>
                        </a:lnSpc>
                        <a:spcAft>
                          <a:spcPts val="800"/>
                        </a:spcAft>
                      </a:pPr>
                      <a:r>
                        <a:rPr lang="tr-TR" sz="1000">
                          <a:effectLst/>
                        </a:rPr>
                        <a:t>Kurumsal kapasite ve işleyişi geliştirmek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extLst>
                  <a:ext uri="{0D108BD9-81ED-4DB2-BD59-A6C34878D82A}">
                    <a16:rowId xmlns:a16="http://schemas.microsoft.com/office/drawing/2014/main" val="1319057409"/>
                  </a:ext>
                </a:extLst>
              </a:tr>
              <a:tr h="204137">
                <a:tc>
                  <a:txBody>
                    <a:bodyPr/>
                    <a:lstStyle/>
                    <a:p>
                      <a:pPr>
                        <a:lnSpc>
                          <a:spcPct val="107000"/>
                        </a:lnSpc>
                        <a:spcAft>
                          <a:spcPts val="800"/>
                        </a:spcAft>
                      </a:pPr>
                      <a:r>
                        <a:rPr lang="tr-TR" sz="1000">
                          <a:effectLst/>
                        </a:rPr>
                        <a:t>Hedef (H3.2)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nSpc>
                          <a:spcPct val="107000"/>
                        </a:lnSpc>
                        <a:spcAft>
                          <a:spcPts val="800"/>
                        </a:spcAft>
                      </a:pPr>
                      <a:r>
                        <a:rPr lang="tr-TR" sz="1000">
                          <a:effectLst/>
                        </a:rPr>
                        <a:t>Öğrencilere yönelik sosyal, kültürel ve sportif faaliyetleri artırmak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extLst>
                  <a:ext uri="{0D108BD9-81ED-4DB2-BD59-A6C34878D82A}">
                    <a16:rowId xmlns:a16="http://schemas.microsoft.com/office/drawing/2014/main" val="3030145117"/>
                  </a:ext>
                </a:extLst>
              </a:tr>
              <a:tr h="417784">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nSpc>
                          <a:spcPct val="107000"/>
                        </a:lnSpc>
                        <a:spcAft>
                          <a:spcPts val="800"/>
                        </a:spcAft>
                      </a:pPr>
                      <a:r>
                        <a:rPr lang="tr-TR" sz="1000">
                          <a:effectLst/>
                        </a:rPr>
                        <a:t>Yükseköğretim/Ön Lisans Eğitimi, Lisans Eğitimi ve Lisansüstü Eğitim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extLst>
                  <a:ext uri="{0D108BD9-81ED-4DB2-BD59-A6C34878D82A}">
                    <a16:rowId xmlns:a16="http://schemas.microsoft.com/office/drawing/2014/main" val="1588020858"/>
                  </a:ext>
                </a:extLst>
              </a:tr>
              <a:tr h="417784">
                <a:tc>
                  <a:txBody>
                    <a:bodyPr/>
                    <a:lstStyle/>
                    <a:p>
                      <a:pPr>
                        <a:lnSpc>
                          <a:spcPct val="107000"/>
                        </a:lnSpc>
                        <a:spcAft>
                          <a:spcPts val="800"/>
                        </a:spcAft>
                      </a:pPr>
                      <a:r>
                        <a:rPr lang="tr-TR" sz="1000" dirty="0">
                          <a:effectLst/>
                        </a:rPr>
                        <a:t>Amacın İlişkili Olduğu Alt Program Hedefi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nSpc>
                          <a:spcPct val="107000"/>
                        </a:lnSpc>
                        <a:spcAft>
                          <a:spcPts val="800"/>
                        </a:spcAft>
                      </a:pPr>
                      <a:r>
                        <a:rPr lang="tr-TR" sz="1000">
                          <a:effectLst/>
                        </a:rPr>
                        <a:t>Mesleki yeterlik sahibi ve gelişime açık mezunlar yetiştirilmesi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extLst>
                  <a:ext uri="{0D108BD9-81ED-4DB2-BD59-A6C34878D82A}">
                    <a16:rowId xmlns:a16="http://schemas.microsoft.com/office/drawing/2014/main" val="1820408381"/>
                  </a:ext>
                </a:extLst>
              </a:tr>
              <a:tr h="331425">
                <a:tc>
                  <a:txBody>
                    <a:bodyPr/>
                    <a:lstStyle/>
                    <a:p>
                      <a:pPr>
                        <a:lnSpc>
                          <a:spcPct val="107000"/>
                        </a:lnSpc>
                        <a:spcAft>
                          <a:spcPts val="800"/>
                        </a:spcAft>
                      </a:pPr>
                      <a:r>
                        <a:rPr lang="tr-TR" sz="1000" b="1" dirty="0">
                          <a:effectLst/>
                        </a:rPr>
                        <a:t>Performans Göstergeleri </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b="1" dirty="0">
                          <a:effectLst/>
                          <a:latin typeface="Calibri" panose="020F0502020204030204" pitchFamily="34" charset="0"/>
                          <a:ea typeface="Calibri" panose="020F0502020204030204" pitchFamily="34" charset="0"/>
                          <a:cs typeface="Times New Roman" panose="02020603050405020304" pitchFamily="18" charset="0"/>
                        </a:rPr>
                        <a:t>Hesaplama Yöntemleri ve Veri Giriş Dönemi</a:t>
                      </a:r>
                    </a:p>
                  </a:txBody>
                  <a:tcPr marL="68314" marR="68314" marT="0" marB="0" anchor="ctr"/>
                </a:tc>
                <a:extLst>
                  <a:ext uri="{0D108BD9-81ED-4DB2-BD59-A6C34878D82A}">
                    <a16:rowId xmlns:a16="http://schemas.microsoft.com/office/drawing/2014/main" val="1160422005"/>
                  </a:ext>
                </a:extLst>
              </a:tr>
              <a:tr h="845077">
                <a:tc>
                  <a:txBody>
                    <a:bodyPr/>
                    <a:lstStyle/>
                    <a:p>
                      <a:pPr>
                        <a:lnSpc>
                          <a:spcPct val="107000"/>
                        </a:lnSpc>
                        <a:spcAft>
                          <a:spcPts val="800"/>
                        </a:spcAft>
                      </a:pPr>
                      <a:r>
                        <a:rPr lang="tr-TR" sz="1000" dirty="0">
                          <a:effectLst/>
                        </a:rPr>
                        <a:t>PG3.2.1. Sosyal, kültürel ve sportif faaliyet sayısı (Öğrenci toplulukları dışında gerçekleştirilen)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l">
                        <a:lnSpc>
                          <a:spcPct val="107000"/>
                        </a:lnSpc>
                        <a:spcAft>
                          <a:spcPts val="800"/>
                        </a:spcAft>
                      </a:pPr>
                      <a:r>
                        <a:rPr lang="tr-TR" sz="1000" dirty="0"/>
                        <a:t>İlgili veri döneminde üniversitemiz bünyesinde öğrenci toplulukları dışında düzenlenen tüm sosyal, kültürel ve sportif etkinliklerin sayısını 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extLst>
                  <a:ext uri="{0D108BD9-81ED-4DB2-BD59-A6C34878D82A}">
                    <a16:rowId xmlns:a16="http://schemas.microsoft.com/office/drawing/2014/main" val="937290527"/>
                  </a:ext>
                </a:extLst>
              </a:tr>
              <a:tr h="599098">
                <a:tc>
                  <a:txBody>
                    <a:bodyPr/>
                    <a:lstStyle/>
                    <a:p>
                      <a:pPr marR="168910" algn="l">
                        <a:spcBef>
                          <a:spcPts val="305"/>
                        </a:spcBef>
                      </a:pPr>
                      <a:r>
                        <a:rPr lang="tr-TR" sz="1000" dirty="0">
                          <a:effectLst/>
                        </a:rPr>
                        <a:t>PG3.2.2. Öğrenci topluluklarına üye olan öğrenci oranı (%)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4" marR="68314" marT="0" marB="0" anchor="ctr"/>
                </a:tc>
                <a:tc>
                  <a:txBody>
                    <a:bodyPr/>
                    <a:lstStyle/>
                    <a:p>
                      <a:pPr algn="l">
                        <a:lnSpc>
                          <a:spcPct val="107000"/>
                        </a:lnSpc>
                        <a:spcAft>
                          <a:spcPts val="800"/>
                        </a:spcAft>
                      </a:pPr>
                      <a:r>
                        <a:rPr lang="tr-TR" sz="1000" dirty="0"/>
                        <a:t>İlgili veri döneminde üniversitemizde öğrenci topluluklarına üye olan öğrenci sayısının, üniversitemiz kayıtlı toplam öğrenci sayısına </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oranlanması yöntemiyle elde edilen değerin 1</a:t>
                      </a:r>
                      <a:r>
                        <a:rPr lang="tr-TR" sz="1000" dirty="0"/>
                        <a:t>00 ile çarpılmasıyla bulunur.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extLst>
                  <a:ext uri="{0D108BD9-81ED-4DB2-BD59-A6C34878D82A}">
                    <a16:rowId xmlns:a16="http://schemas.microsoft.com/office/drawing/2014/main" val="1237985338"/>
                  </a:ext>
                </a:extLst>
              </a:tr>
              <a:tr h="599098">
                <a:tc>
                  <a:txBody>
                    <a:bodyPr/>
                    <a:lstStyle/>
                    <a:p>
                      <a:pPr marR="168910" algn="l">
                        <a:spcBef>
                          <a:spcPts val="305"/>
                        </a:spcBef>
                      </a:pPr>
                      <a:r>
                        <a:rPr lang="tr-TR" sz="1000" dirty="0">
                          <a:effectLst/>
                        </a:rPr>
                        <a:t>PG3.2.3. Öğrenci topluluğu başına düşen etkinlik sayısı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4" marR="68314" marT="0" marB="0" anchor="ctr"/>
                </a:tc>
                <a:tc>
                  <a:txBody>
                    <a:bodyPr/>
                    <a:lstStyle/>
                    <a:p>
                      <a:pPr algn="l">
                        <a:lnSpc>
                          <a:spcPct val="107000"/>
                        </a:lnSpc>
                        <a:spcAft>
                          <a:spcPts val="800"/>
                        </a:spcAft>
                      </a:pPr>
                      <a:r>
                        <a:rPr lang="tr-TR" sz="1000" dirty="0"/>
                        <a:t>İlgili veri döneminde üniversitemizde yapılan toplam etkinlik sayısının, toplam öğrenci toplulukları sayısına </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oranlanması yöntemiyle elde edilen değeri ifade etmektedir</a:t>
                      </a:r>
                      <a:r>
                        <a:rPr lang="tr-TR" sz="1000" dirty="0"/>
                        <a:t>, her bir öğrenci topluluğu başına düşen etkinlik sayısı elde edilir.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extLst>
                  <a:ext uri="{0D108BD9-81ED-4DB2-BD59-A6C34878D82A}">
                    <a16:rowId xmlns:a16="http://schemas.microsoft.com/office/drawing/2014/main" val="2473664489"/>
                  </a:ext>
                </a:extLst>
              </a:tr>
              <a:tr h="631430">
                <a:tc>
                  <a:txBody>
                    <a:bodyPr/>
                    <a:lstStyle/>
                    <a:p>
                      <a:pPr>
                        <a:lnSpc>
                          <a:spcPct val="107000"/>
                        </a:lnSpc>
                        <a:spcAft>
                          <a:spcPts val="800"/>
                        </a:spcAft>
                      </a:pPr>
                      <a:r>
                        <a:rPr lang="tr-TR" sz="1000" dirty="0">
                          <a:effectLst/>
                        </a:rPr>
                        <a:t>PG3.2.4. Öğrenci başına düşen sosyal donatı alanı (m²)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l">
                        <a:lnSpc>
                          <a:spcPct val="107000"/>
                        </a:lnSpc>
                        <a:spcAft>
                          <a:spcPts val="800"/>
                        </a:spcAft>
                      </a:pPr>
                      <a:r>
                        <a:rPr lang="tr-TR" sz="1000" dirty="0"/>
                        <a:t>İlgili veri döneminde üniversitenin sosyal donatı alanlarının toplam alanının, toplam öğrenci sayısına </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oranlanması yöntemiyle elde edilen değeri 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extLst>
                  <a:ext uri="{0D108BD9-81ED-4DB2-BD59-A6C34878D82A}">
                    <a16:rowId xmlns:a16="http://schemas.microsoft.com/office/drawing/2014/main" val="166802785"/>
                  </a:ext>
                </a:extLst>
              </a:tr>
              <a:tr h="204137">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algn="just">
                        <a:lnSpc>
                          <a:spcPct val="107000"/>
                        </a:lnSpc>
                        <a:spcAft>
                          <a:spcPts val="800"/>
                        </a:spcAft>
                      </a:pPr>
                      <a:r>
                        <a:rPr lang="tr-TR" sz="1000">
                          <a:effectLst/>
                        </a:rPr>
                        <a:t>Sağlık, Kültür ve Spor Daire Başkanlığı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extLst>
                  <a:ext uri="{0D108BD9-81ED-4DB2-BD59-A6C34878D82A}">
                    <a16:rowId xmlns:a16="http://schemas.microsoft.com/office/drawing/2014/main" val="1831659023"/>
                  </a:ext>
                </a:extLst>
              </a:tr>
              <a:tr h="572792">
                <a:tc>
                  <a:txBody>
                    <a:bodyPr/>
                    <a:lstStyle/>
                    <a:p>
                      <a:pPr>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314" marR="68314" marT="0" marB="0" anchor="ctr"/>
                </a:tc>
                <a:tc>
                  <a:txBody>
                    <a:bodyPr/>
                    <a:lstStyle/>
                    <a:p>
                      <a:pPr marL="342900" lvl="0" indent="-342900" algn="just">
                        <a:spcBef>
                          <a:spcPts val="5"/>
                        </a:spcBef>
                        <a:buSzPts val="1000"/>
                        <a:buFont typeface="Times New Roman" panose="02020603050405020304" pitchFamily="18" charset="0"/>
                        <a:buChar char="•"/>
                        <a:tabLst>
                          <a:tab pos="179705" algn="l"/>
                        </a:tabLst>
                      </a:pPr>
                      <a:r>
                        <a:rPr lang="tr-TR" sz="1000" dirty="0">
                          <a:effectLst/>
                        </a:rPr>
                        <a:t>Tüm Akademik Birimler</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Öğrenci İşleri Daire Başkanlığı</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Yapı İşleri ve Teknik Daire Başkanlığı</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314" marR="68314" marT="0" marB="0" anchor="ctr"/>
                </a:tc>
                <a:extLst>
                  <a:ext uri="{0D108BD9-81ED-4DB2-BD59-A6C34878D82A}">
                    <a16:rowId xmlns:a16="http://schemas.microsoft.com/office/drawing/2014/main" val="3700501959"/>
                  </a:ext>
                </a:extLst>
              </a:tr>
            </a:tbl>
          </a:graphicData>
        </a:graphic>
      </p:graphicFrame>
      <p:sp>
        <p:nvSpPr>
          <p:cNvPr id="4" name="Metin kutusu 3">
            <a:extLst>
              <a:ext uri="{FF2B5EF4-FFF2-40B4-BE49-F238E27FC236}">
                <a16:creationId xmlns:a16="http://schemas.microsoft.com/office/drawing/2014/main" id="{36A10C9B-2A16-6307-309C-E8D5D2682833}"/>
              </a:ext>
            </a:extLst>
          </p:cNvPr>
          <p:cNvSpPr txBox="1"/>
          <p:nvPr/>
        </p:nvSpPr>
        <p:spPr>
          <a:xfrm>
            <a:off x="420653" y="315252"/>
            <a:ext cx="8978782" cy="400110"/>
          </a:xfrm>
          <a:prstGeom prst="rect">
            <a:avLst/>
          </a:prstGeom>
          <a:noFill/>
        </p:spPr>
        <p:txBody>
          <a:bodyPr wrap="square" rtlCol="0">
            <a:spAutoFit/>
          </a:bodyPr>
          <a:lstStyle/>
          <a:p>
            <a:r>
              <a:rPr lang="tr-TR" sz="2000" b="1" dirty="0">
                <a:solidFill>
                  <a:srgbClr val="192E5A"/>
                </a:solidFill>
              </a:rPr>
              <a:t>2025-2029 Stratejik Plan Performans Göstergelerinin Hesaplama Yöntemleri</a:t>
            </a:r>
          </a:p>
        </p:txBody>
      </p:sp>
    </p:spTree>
    <p:extLst>
      <p:ext uri="{BB962C8B-B14F-4D97-AF65-F5344CB8AC3E}">
        <p14:creationId xmlns:p14="http://schemas.microsoft.com/office/powerpoint/2010/main" val="354189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80486EC-FDB4-B119-E5CD-0261D382FEB5}"/>
            </a:ext>
          </a:extLst>
        </p:cNvPr>
        <p:cNvGrpSpPr/>
        <p:nvPr/>
      </p:nvGrpSpPr>
      <p:grpSpPr>
        <a:xfrm>
          <a:off x="0" y="0"/>
          <a:ext cx="0" cy="0"/>
          <a:chOff x="0" y="0"/>
          <a:chExt cx="0" cy="0"/>
        </a:xfrm>
      </p:grpSpPr>
      <p:graphicFrame>
        <p:nvGraphicFramePr>
          <p:cNvPr id="2" name="İçerik Yer Tutucusu 5">
            <a:extLst>
              <a:ext uri="{FF2B5EF4-FFF2-40B4-BE49-F238E27FC236}">
                <a16:creationId xmlns:a16="http://schemas.microsoft.com/office/drawing/2014/main" id="{9371D5C0-88FA-0ECF-0A27-D7CE6A739F93}"/>
              </a:ext>
            </a:extLst>
          </p:cNvPr>
          <p:cNvGraphicFramePr>
            <a:graphicFrameLocks/>
          </p:cNvGraphicFramePr>
          <p:nvPr>
            <p:extLst>
              <p:ext uri="{D42A27DB-BD31-4B8C-83A1-F6EECF244321}">
                <p14:modId xmlns:p14="http://schemas.microsoft.com/office/powerpoint/2010/main" val="1556843559"/>
              </p:ext>
            </p:extLst>
          </p:nvPr>
        </p:nvGraphicFramePr>
        <p:xfrm>
          <a:off x="1158843" y="1034446"/>
          <a:ext cx="10846052" cy="5628903"/>
        </p:xfrm>
        <a:graphic>
          <a:graphicData uri="http://schemas.openxmlformats.org/drawingml/2006/table">
            <a:tbl>
              <a:tblPr firstRow="1" firstCol="1" bandRow="1">
                <a:tableStyleId>{5C22544A-7EE6-4342-B048-85BDC9FD1C3A}</a:tableStyleId>
              </a:tblPr>
              <a:tblGrid>
                <a:gridCol w="3385279">
                  <a:extLst>
                    <a:ext uri="{9D8B030D-6E8A-4147-A177-3AD203B41FA5}">
                      <a16:colId xmlns:a16="http://schemas.microsoft.com/office/drawing/2014/main" val="345987295"/>
                    </a:ext>
                  </a:extLst>
                </a:gridCol>
                <a:gridCol w="1193820">
                  <a:extLst>
                    <a:ext uri="{9D8B030D-6E8A-4147-A177-3AD203B41FA5}">
                      <a16:colId xmlns:a16="http://schemas.microsoft.com/office/drawing/2014/main" val="3298882272"/>
                    </a:ext>
                  </a:extLst>
                </a:gridCol>
                <a:gridCol w="2029971">
                  <a:extLst>
                    <a:ext uri="{9D8B030D-6E8A-4147-A177-3AD203B41FA5}">
                      <a16:colId xmlns:a16="http://schemas.microsoft.com/office/drawing/2014/main" val="3782455870"/>
                    </a:ext>
                  </a:extLst>
                </a:gridCol>
                <a:gridCol w="845722">
                  <a:extLst>
                    <a:ext uri="{9D8B030D-6E8A-4147-A177-3AD203B41FA5}">
                      <a16:colId xmlns:a16="http://schemas.microsoft.com/office/drawing/2014/main" val="3392697070"/>
                    </a:ext>
                  </a:extLst>
                </a:gridCol>
                <a:gridCol w="848114">
                  <a:extLst>
                    <a:ext uri="{9D8B030D-6E8A-4147-A177-3AD203B41FA5}">
                      <a16:colId xmlns:a16="http://schemas.microsoft.com/office/drawing/2014/main" val="2730543778"/>
                    </a:ext>
                  </a:extLst>
                </a:gridCol>
                <a:gridCol w="848114">
                  <a:extLst>
                    <a:ext uri="{9D8B030D-6E8A-4147-A177-3AD203B41FA5}">
                      <a16:colId xmlns:a16="http://schemas.microsoft.com/office/drawing/2014/main" val="4117154319"/>
                    </a:ext>
                  </a:extLst>
                </a:gridCol>
                <a:gridCol w="848114">
                  <a:extLst>
                    <a:ext uri="{9D8B030D-6E8A-4147-A177-3AD203B41FA5}">
                      <a16:colId xmlns:a16="http://schemas.microsoft.com/office/drawing/2014/main" val="2888882856"/>
                    </a:ext>
                  </a:extLst>
                </a:gridCol>
                <a:gridCol w="846918">
                  <a:extLst>
                    <a:ext uri="{9D8B030D-6E8A-4147-A177-3AD203B41FA5}">
                      <a16:colId xmlns:a16="http://schemas.microsoft.com/office/drawing/2014/main" val="279038260"/>
                    </a:ext>
                  </a:extLst>
                </a:gridCol>
              </a:tblGrid>
              <a:tr h="189606">
                <a:tc>
                  <a:txBody>
                    <a:bodyPr/>
                    <a:lstStyle/>
                    <a:p>
                      <a:pPr>
                        <a:lnSpc>
                          <a:spcPct val="107000"/>
                        </a:lnSpc>
                        <a:spcAft>
                          <a:spcPts val="800"/>
                        </a:spcAft>
                      </a:pPr>
                      <a:r>
                        <a:rPr lang="tr-TR" sz="1000">
                          <a:effectLst/>
                        </a:rPr>
                        <a:t>Amaç (A3)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gridSpan="7">
                  <a:txBody>
                    <a:bodyPr/>
                    <a:lstStyle/>
                    <a:p>
                      <a:pPr>
                        <a:lnSpc>
                          <a:spcPct val="107000"/>
                        </a:lnSpc>
                        <a:spcAft>
                          <a:spcPts val="800"/>
                        </a:spcAft>
                      </a:pPr>
                      <a:r>
                        <a:rPr lang="tr-TR" sz="1000">
                          <a:effectLst/>
                        </a:rPr>
                        <a:t>Kurumsal kapasite ve işleyişi geliştirmek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4207398"/>
                  </a:ext>
                </a:extLst>
              </a:tr>
              <a:tr h="189606">
                <a:tc>
                  <a:txBody>
                    <a:bodyPr/>
                    <a:lstStyle/>
                    <a:p>
                      <a:pPr>
                        <a:lnSpc>
                          <a:spcPct val="107000"/>
                        </a:lnSpc>
                        <a:spcAft>
                          <a:spcPts val="800"/>
                        </a:spcAft>
                      </a:pPr>
                      <a:r>
                        <a:rPr lang="tr-TR" sz="1000">
                          <a:effectLst/>
                        </a:rPr>
                        <a:t>Hedef (H3.3)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gridSpan="7">
                  <a:txBody>
                    <a:bodyPr/>
                    <a:lstStyle/>
                    <a:p>
                      <a:pPr>
                        <a:lnSpc>
                          <a:spcPct val="107000"/>
                        </a:lnSpc>
                        <a:spcAft>
                          <a:spcPts val="800"/>
                        </a:spcAft>
                      </a:pPr>
                      <a:r>
                        <a:rPr lang="tr-TR" sz="1000">
                          <a:effectLst/>
                        </a:rPr>
                        <a:t>Kurumsallaşmayı geliştirmek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29744469"/>
                  </a:ext>
                </a:extLst>
              </a:tr>
              <a:tr h="372135">
                <a:tc>
                  <a:txBody>
                    <a:bodyPr/>
                    <a:lstStyle/>
                    <a:p>
                      <a:pPr>
                        <a:lnSpc>
                          <a:spcPct val="107000"/>
                        </a:lnSpc>
                        <a:spcAft>
                          <a:spcPts val="800"/>
                        </a:spcAft>
                      </a:pPr>
                      <a:r>
                        <a:rPr lang="tr-TR" sz="1000" dirty="0">
                          <a:effectLst/>
                        </a:rPr>
                        <a:t>Amacın İlgili Olduğu Program/Alt Program Adı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gridSpan="7">
                  <a:txBody>
                    <a:bodyPr/>
                    <a:lstStyle/>
                    <a:p>
                      <a:pPr>
                        <a:lnSpc>
                          <a:spcPct val="107000"/>
                        </a:lnSpc>
                        <a:spcAft>
                          <a:spcPts val="800"/>
                        </a:spcAft>
                      </a:pPr>
                      <a:r>
                        <a:rPr lang="tr-TR" sz="1000">
                          <a:effectLst/>
                        </a:rPr>
                        <a:t>Yönetim ve Destek Programı/ Üst Yönetim, İdari ve Mali Hizmetler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18665888"/>
                  </a:ext>
                </a:extLst>
              </a:tr>
              <a:tr h="562453">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gridSpan="7">
                  <a:txBody>
                    <a:bodyPr/>
                    <a:lstStyle/>
                    <a:p>
                      <a:pPr>
                        <a:lnSpc>
                          <a:spcPct val="107000"/>
                        </a:lnSpc>
                        <a:spcAft>
                          <a:spcPts val="800"/>
                        </a:spcAft>
                      </a:pPr>
                      <a:r>
                        <a:rPr lang="tr-TR" sz="1000">
                          <a:effectLst/>
                        </a:rPr>
                        <a:t>Toplumun tüm kesimlerine ihtiyaç duyduğu alanlarda eğitimler verilmesi, kamu kurum ve kuruluşları, özel sektör ve uluslararası kuruluşlarla iş birliğinin gelişmesine katkıda bulunulması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9573373"/>
                  </a:ext>
                </a:extLst>
              </a:tr>
              <a:tr h="687251">
                <a:tc>
                  <a:txBody>
                    <a:bodyPr/>
                    <a:lstStyle/>
                    <a:p>
                      <a:pPr algn="ctr">
                        <a:lnSpc>
                          <a:spcPct val="107000"/>
                        </a:lnSpc>
                        <a:spcAft>
                          <a:spcPts val="800"/>
                        </a:spcAft>
                      </a:pPr>
                      <a:r>
                        <a:rPr lang="tr-TR" sz="1000">
                          <a:effectLst/>
                        </a:rPr>
                        <a:t> </a:t>
                      </a:r>
                    </a:p>
                    <a:p>
                      <a:pPr>
                        <a:lnSpc>
                          <a:spcPct val="107000"/>
                        </a:lnSpc>
                        <a:spcAft>
                          <a:spcPts val="800"/>
                        </a:spcAft>
                      </a:pPr>
                      <a:r>
                        <a:rPr lang="tr-TR" sz="1000">
                          <a:effectLst/>
                        </a:rPr>
                        <a:t>Performans Göstergeleri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Hedef Etkisi </a:t>
                      </a:r>
                    </a:p>
                    <a:p>
                      <a:pPr algn="ctr">
                        <a:lnSpc>
                          <a:spcPct val="107000"/>
                        </a:lnSpc>
                        <a:spcAft>
                          <a:spcPts val="80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Plan Dönemi başlangıç Değeri (2024)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2025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2026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2027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2028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2029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extLst>
                  <a:ext uri="{0D108BD9-81ED-4DB2-BD59-A6C34878D82A}">
                    <a16:rowId xmlns:a16="http://schemas.microsoft.com/office/drawing/2014/main" val="193449317"/>
                  </a:ext>
                </a:extLst>
              </a:tr>
              <a:tr h="355676">
                <a:tc>
                  <a:txBody>
                    <a:bodyPr/>
                    <a:lstStyle/>
                    <a:p>
                      <a:pPr marR="168910" algn="l">
                        <a:spcBef>
                          <a:spcPts val="305"/>
                        </a:spcBef>
                      </a:pPr>
                      <a:r>
                        <a:rPr lang="tr-TR" sz="1000">
                          <a:effectLst/>
                        </a:rPr>
                        <a:t>PG3.3.1 Kurum kültüründen memnuniyet düzeyi (%)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75,32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77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79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81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82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83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extLst>
                  <a:ext uri="{0D108BD9-81ED-4DB2-BD59-A6C34878D82A}">
                    <a16:rowId xmlns:a16="http://schemas.microsoft.com/office/drawing/2014/main" val="2968509167"/>
                  </a:ext>
                </a:extLst>
              </a:tr>
              <a:tr h="711352">
                <a:tc>
                  <a:txBody>
                    <a:bodyPr/>
                    <a:lstStyle/>
                    <a:p>
                      <a:pPr marR="168910" algn="l">
                        <a:spcBef>
                          <a:spcPts val="305"/>
                        </a:spcBef>
                      </a:pPr>
                      <a:r>
                        <a:rPr lang="tr-TR" sz="1000">
                          <a:effectLst/>
                        </a:rPr>
                        <a:t>PG3.3.2 Üniversitenin tanınırlığına yönelik olarak gerçekleştirilen tanıtım faaliyeti sayısı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dirty="0">
                          <a:effectLst/>
                        </a:rPr>
                        <a:t>458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dirty="0">
                          <a:effectLst/>
                        </a:rPr>
                        <a:t>460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470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475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480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485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extLst>
                  <a:ext uri="{0D108BD9-81ED-4DB2-BD59-A6C34878D82A}">
                    <a16:rowId xmlns:a16="http://schemas.microsoft.com/office/drawing/2014/main" val="2458763547"/>
                  </a:ext>
                </a:extLst>
              </a:tr>
              <a:tr h="711352">
                <a:tc>
                  <a:txBody>
                    <a:bodyPr/>
                    <a:lstStyle/>
                    <a:p>
                      <a:pPr marR="168910" algn="l">
                        <a:spcBef>
                          <a:spcPts val="305"/>
                        </a:spcBef>
                      </a:pPr>
                      <a:r>
                        <a:rPr lang="tr-TR" sz="1000">
                          <a:effectLst/>
                        </a:rPr>
                        <a:t>PG3.3.3 Kalite kültürünü yaygınlaştırma amacıyla düzenlenen etkinlik sayısı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dirty="0">
                          <a:effectLst/>
                        </a:rPr>
                        <a:t>11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16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36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48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60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extLst>
                  <a:ext uri="{0D108BD9-81ED-4DB2-BD59-A6C34878D82A}">
                    <a16:rowId xmlns:a16="http://schemas.microsoft.com/office/drawing/2014/main" val="1281256293"/>
                  </a:ext>
                </a:extLst>
              </a:tr>
              <a:tr h="355676">
                <a:tc>
                  <a:txBody>
                    <a:bodyPr/>
                    <a:lstStyle/>
                    <a:p>
                      <a:pPr marR="168910" algn="l">
                        <a:spcBef>
                          <a:spcPts val="305"/>
                        </a:spcBef>
                      </a:pPr>
                      <a:r>
                        <a:rPr lang="tr-TR" sz="1000">
                          <a:effectLst/>
                        </a:rPr>
                        <a:t>PG3.3.4 Dış paydaş katılımlı etkinlik sayısı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41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50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60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70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80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90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extLst>
                  <a:ext uri="{0D108BD9-81ED-4DB2-BD59-A6C34878D82A}">
                    <a16:rowId xmlns:a16="http://schemas.microsoft.com/office/drawing/2014/main" val="3738475670"/>
                  </a:ext>
                </a:extLst>
              </a:tr>
              <a:tr h="562453">
                <a:tc>
                  <a:txBody>
                    <a:bodyPr/>
                    <a:lstStyle/>
                    <a:p>
                      <a:pPr>
                        <a:lnSpc>
                          <a:spcPct val="107000"/>
                        </a:lnSpc>
                        <a:spcAft>
                          <a:spcPts val="800"/>
                        </a:spcAft>
                      </a:pPr>
                      <a:r>
                        <a:rPr lang="tr-TR" sz="1000">
                          <a:effectLst/>
                        </a:rPr>
                        <a:t>PG3.3.5 Mezun bilgi sistemi üzerinden geribildirim alınan mezun oranı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dirty="0">
                          <a:effectLst/>
                        </a:rPr>
                        <a:t>7,1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15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ctr">
                        <a:lnSpc>
                          <a:spcPct val="107000"/>
                        </a:lnSpc>
                        <a:spcAft>
                          <a:spcPts val="800"/>
                        </a:spcAft>
                      </a:pPr>
                      <a:r>
                        <a:rPr lang="tr-TR" sz="1000">
                          <a:effectLst/>
                        </a:rPr>
                        <a:t>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extLst>
                  <a:ext uri="{0D108BD9-81ED-4DB2-BD59-A6C34878D82A}">
                    <a16:rowId xmlns:a16="http://schemas.microsoft.com/office/drawing/2014/main" val="2999599862"/>
                  </a:ext>
                </a:extLst>
              </a:tr>
              <a:tr h="189606">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gridSpan="7">
                  <a:txBody>
                    <a:bodyPr/>
                    <a:lstStyle/>
                    <a:p>
                      <a:pPr algn="just">
                        <a:lnSpc>
                          <a:spcPct val="107000"/>
                        </a:lnSpc>
                        <a:spcAft>
                          <a:spcPts val="800"/>
                        </a:spcAft>
                      </a:pPr>
                      <a:r>
                        <a:rPr lang="tr-TR" sz="1000">
                          <a:effectLst/>
                        </a:rPr>
                        <a:t>Rektörlük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20834687"/>
                  </a:ext>
                </a:extLst>
              </a:tr>
              <a:tr h="741737">
                <a:tc>
                  <a:txBody>
                    <a:bodyPr/>
                    <a:lstStyle/>
                    <a:p>
                      <a:pPr>
                        <a:lnSpc>
                          <a:spcPct val="107000"/>
                        </a:lnSpc>
                        <a:spcAft>
                          <a:spcPts val="800"/>
                        </a:spcAft>
                      </a:pPr>
                      <a:r>
                        <a:rPr lang="tr-TR" sz="1000">
                          <a:effectLst/>
                        </a:rPr>
                        <a:t>İş Birliği Yapılacak Birim(ler)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gridSpan="7">
                  <a:txBody>
                    <a:bodyPr/>
                    <a:lstStyle/>
                    <a:p>
                      <a:pPr marL="342900" lvl="0" indent="-342900" algn="just">
                        <a:spcBef>
                          <a:spcPts val="5"/>
                        </a:spcBef>
                        <a:buSzPts val="1000"/>
                        <a:buFont typeface="Times New Roman" panose="02020603050405020304" pitchFamily="18" charset="0"/>
                        <a:buChar char="•"/>
                        <a:tabLst>
                          <a:tab pos="179705" algn="l"/>
                        </a:tabLst>
                      </a:pPr>
                      <a:r>
                        <a:rPr lang="tr-TR" sz="1000" dirty="0">
                          <a:effectLst/>
                        </a:rPr>
                        <a:t>Genel Sekreterlik</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Kariyer Mezun Ofisi Koordinatörlüğü</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Bilgi ve İletişim Ofisi Koordinatörlüğü</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Kalite Koordinatörlüğü</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43" marR="66643"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83659752"/>
                  </a:ext>
                </a:extLst>
              </a:tr>
            </a:tbl>
          </a:graphicData>
        </a:graphic>
      </p:graphicFrame>
      <p:sp>
        <p:nvSpPr>
          <p:cNvPr id="3" name="Metin kutusu 2">
            <a:extLst>
              <a:ext uri="{FF2B5EF4-FFF2-40B4-BE49-F238E27FC236}">
                <a16:creationId xmlns:a16="http://schemas.microsoft.com/office/drawing/2014/main" id="{CA0D0E10-065B-C839-0979-517A53CCF962}"/>
              </a:ext>
            </a:extLst>
          </p:cNvPr>
          <p:cNvSpPr txBox="1"/>
          <p:nvPr/>
        </p:nvSpPr>
        <p:spPr>
          <a:xfrm>
            <a:off x="1018411" y="457603"/>
            <a:ext cx="8978782" cy="400110"/>
          </a:xfrm>
          <a:prstGeom prst="rect">
            <a:avLst/>
          </a:prstGeom>
          <a:noFill/>
        </p:spPr>
        <p:txBody>
          <a:bodyPr wrap="square" rtlCol="0">
            <a:spAutoFit/>
          </a:bodyPr>
          <a:lstStyle/>
          <a:p>
            <a:r>
              <a:rPr lang="tr-TR" sz="2000" b="1" dirty="0">
                <a:solidFill>
                  <a:srgbClr val="192E5A"/>
                </a:solidFill>
              </a:rPr>
              <a:t>2025-2029 Stratejik Planı Performans Göstergeleri</a:t>
            </a:r>
          </a:p>
        </p:txBody>
      </p:sp>
    </p:spTree>
    <p:extLst>
      <p:ext uri="{BB962C8B-B14F-4D97-AF65-F5344CB8AC3E}">
        <p14:creationId xmlns:p14="http://schemas.microsoft.com/office/powerpoint/2010/main" val="84635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ACDF951-E734-3FA0-F8AF-95E4E23FE9C6}"/>
            </a:ext>
          </a:extLst>
        </p:cNvPr>
        <p:cNvGrpSpPr/>
        <p:nvPr/>
      </p:nvGrpSpPr>
      <p:grpSpPr>
        <a:xfrm>
          <a:off x="0" y="0"/>
          <a:ext cx="0" cy="0"/>
          <a:chOff x="0" y="0"/>
          <a:chExt cx="0" cy="0"/>
        </a:xfrm>
      </p:grpSpPr>
      <p:graphicFrame>
        <p:nvGraphicFramePr>
          <p:cNvPr id="5" name="İçerik Yer Tutucusu 5">
            <a:extLst>
              <a:ext uri="{FF2B5EF4-FFF2-40B4-BE49-F238E27FC236}">
                <a16:creationId xmlns:a16="http://schemas.microsoft.com/office/drawing/2014/main" id="{2583681E-E9FF-AF12-B314-54A110D4D144}"/>
              </a:ext>
            </a:extLst>
          </p:cNvPr>
          <p:cNvGraphicFramePr>
            <a:graphicFrameLocks/>
          </p:cNvGraphicFramePr>
          <p:nvPr>
            <p:extLst>
              <p:ext uri="{D42A27DB-BD31-4B8C-83A1-F6EECF244321}">
                <p14:modId xmlns:p14="http://schemas.microsoft.com/office/powerpoint/2010/main" val="609142814"/>
              </p:ext>
            </p:extLst>
          </p:nvPr>
        </p:nvGraphicFramePr>
        <p:xfrm>
          <a:off x="672974" y="1161195"/>
          <a:ext cx="11105584" cy="5447621"/>
        </p:xfrm>
        <a:graphic>
          <a:graphicData uri="http://schemas.openxmlformats.org/drawingml/2006/table">
            <a:tbl>
              <a:tblPr firstRow="1" firstCol="1" bandRow="1">
                <a:tableStyleId>{5C22544A-7EE6-4342-B048-85BDC9FD1C3A}</a:tableStyleId>
              </a:tblPr>
              <a:tblGrid>
                <a:gridCol w="3466284">
                  <a:extLst>
                    <a:ext uri="{9D8B030D-6E8A-4147-A177-3AD203B41FA5}">
                      <a16:colId xmlns:a16="http://schemas.microsoft.com/office/drawing/2014/main" val="345987295"/>
                    </a:ext>
                  </a:extLst>
                </a:gridCol>
                <a:gridCol w="7639300">
                  <a:extLst>
                    <a:ext uri="{9D8B030D-6E8A-4147-A177-3AD203B41FA5}">
                      <a16:colId xmlns:a16="http://schemas.microsoft.com/office/drawing/2014/main" val="3298882272"/>
                    </a:ext>
                  </a:extLst>
                </a:gridCol>
              </a:tblGrid>
              <a:tr h="194935">
                <a:tc>
                  <a:txBody>
                    <a:bodyPr/>
                    <a:lstStyle/>
                    <a:p>
                      <a:pPr>
                        <a:lnSpc>
                          <a:spcPct val="107000"/>
                        </a:lnSpc>
                        <a:spcAft>
                          <a:spcPts val="800"/>
                        </a:spcAft>
                      </a:pPr>
                      <a:r>
                        <a:rPr lang="tr-TR" sz="1000">
                          <a:effectLst/>
                        </a:rPr>
                        <a:t>Amaç (A3)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nSpc>
                          <a:spcPct val="107000"/>
                        </a:lnSpc>
                        <a:spcAft>
                          <a:spcPts val="800"/>
                        </a:spcAft>
                      </a:pPr>
                      <a:r>
                        <a:rPr lang="tr-TR" sz="1000">
                          <a:effectLst/>
                        </a:rPr>
                        <a:t>Kurumsal kapasite ve işleyişi geliştirmek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extLst>
                  <a:ext uri="{0D108BD9-81ED-4DB2-BD59-A6C34878D82A}">
                    <a16:rowId xmlns:a16="http://schemas.microsoft.com/office/drawing/2014/main" val="374207398"/>
                  </a:ext>
                </a:extLst>
              </a:tr>
              <a:tr h="194935">
                <a:tc>
                  <a:txBody>
                    <a:bodyPr/>
                    <a:lstStyle/>
                    <a:p>
                      <a:pPr>
                        <a:lnSpc>
                          <a:spcPct val="107000"/>
                        </a:lnSpc>
                        <a:spcAft>
                          <a:spcPts val="800"/>
                        </a:spcAft>
                      </a:pPr>
                      <a:r>
                        <a:rPr lang="tr-TR" sz="1000">
                          <a:effectLst/>
                        </a:rPr>
                        <a:t>Hedef (H3.3)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nSpc>
                          <a:spcPct val="107000"/>
                        </a:lnSpc>
                        <a:spcAft>
                          <a:spcPts val="800"/>
                        </a:spcAft>
                      </a:pPr>
                      <a:r>
                        <a:rPr lang="tr-TR" sz="1000">
                          <a:effectLst/>
                        </a:rPr>
                        <a:t>Kurumsallaşmayı geliştirmek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extLst>
                  <a:ext uri="{0D108BD9-81ED-4DB2-BD59-A6C34878D82A}">
                    <a16:rowId xmlns:a16="http://schemas.microsoft.com/office/drawing/2014/main" val="3329744469"/>
                  </a:ext>
                </a:extLst>
              </a:tr>
              <a:tr h="382594">
                <a:tc>
                  <a:txBody>
                    <a:bodyPr/>
                    <a:lstStyle/>
                    <a:p>
                      <a:pPr>
                        <a:lnSpc>
                          <a:spcPct val="107000"/>
                        </a:lnSpc>
                        <a:spcAft>
                          <a:spcPts val="800"/>
                        </a:spcAft>
                      </a:pPr>
                      <a:r>
                        <a:rPr lang="tr-TR" sz="1000" dirty="0">
                          <a:effectLst/>
                        </a:rPr>
                        <a:t>Amacın İlgili Olduğu Program/Alt Program Adı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nSpc>
                          <a:spcPct val="107000"/>
                        </a:lnSpc>
                        <a:spcAft>
                          <a:spcPts val="800"/>
                        </a:spcAft>
                      </a:pPr>
                      <a:r>
                        <a:rPr lang="tr-TR" sz="1000">
                          <a:effectLst/>
                        </a:rPr>
                        <a:t>Yönetim ve Destek Programı/ Üst Yönetim, İdari ve Mali Hizmetler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extLst>
                  <a:ext uri="{0D108BD9-81ED-4DB2-BD59-A6C34878D82A}">
                    <a16:rowId xmlns:a16="http://schemas.microsoft.com/office/drawing/2014/main" val="3418665888"/>
                  </a:ext>
                </a:extLst>
              </a:tr>
              <a:tr h="578261">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nSpc>
                          <a:spcPct val="107000"/>
                        </a:lnSpc>
                        <a:spcAft>
                          <a:spcPts val="800"/>
                        </a:spcAft>
                      </a:pPr>
                      <a:r>
                        <a:rPr lang="tr-TR" sz="1000">
                          <a:effectLst/>
                        </a:rPr>
                        <a:t>Toplumun tüm kesimlerine ihtiyaç duyduğu alanlarda eğitimler verilmesi, kamu kurum ve kuruluşları, özel sektör ve uluslararası kuruluşlarla iş birliğinin gelişmesine katkıda bulunulması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extLst>
                  <a:ext uri="{0D108BD9-81ED-4DB2-BD59-A6C34878D82A}">
                    <a16:rowId xmlns:a16="http://schemas.microsoft.com/office/drawing/2014/main" val="429573373"/>
                  </a:ext>
                </a:extLst>
              </a:tr>
              <a:tr h="367082">
                <a:tc>
                  <a:txBody>
                    <a:bodyPr/>
                    <a:lstStyle/>
                    <a:p>
                      <a:pPr algn="l">
                        <a:lnSpc>
                          <a:spcPct val="107000"/>
                        </a:lnSpc>
                        <a:spcAft>
                          <a:spcPts val="800"/>
                        </a:spcAft>
                      </a:pPr>
                      <a:r>
                        <a:rPr lang="tr-TR" sz="1000" b="1" dirty="0">
                          <a:effectLst/>
                        </a:rPr>
                        <a:t>Performans Göstergeleri </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b="1" dirty="0">
                          <a:effectLst/>
                          <a:latin typeface="Calibri" panose="020F0502020204030204" pitchFamily="34" charset="0"/>
                          <a:ea typeface="Calibri" panose="020F0502020204030204" pitchFamily="34" charset="0"/>
                          <a:cs typeface="Times New Roman" panose="02020603050405020304" pitchFamily="18" charset="0"/>
                        </a:rPr>
                        <a:t>Hesaplama Yöntemleri ve Veri Giriş Dönemi</a:t>
                      </a:r>
                    </a:p>
                  </a:txBody>
                  <a:tcPr marL="66643" marR="66643" marT="0" marB="0" anchor="ctr"/>
                </a:tc>
                <a:extLst>
                  <a:ext uri="{0D108BD9-81ED-4DB2-BD59-A6C34878D82A}">
                    <a16:rowId xmlns:a16="http://schemas.microsoft.com/office/drawing/2014/main" val="193449317"/>
                  </a:ext>
                </a:extLst>
              </a:tr>
              <a:tr h="365672">
                <a:tc>
                  <a:txBody>
                    <a:bodyPr/>
                    <a:lstStyle/>
                    <a:p>
                      <a:pPr marR="168910" algn="l">
                        <a:spcBef>
                          <a:spcPts val="305"/>
                        </a:spcBef>
                      </a:pPr>
                      <a:r>
                        <a:rPr lang="tr-TR" sz="1000" dirty="0">
                          <a:effectLst/>
                        </a:rPr>
                        <a:t>PG3.3.1 Kurum kültüründen memnuniyet düzeyi (%)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43" marR="66643"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dirty="0"/>
                        <a:t>İlgili veri döneminde üniversitemizde yapılan kurum kültüründen memnuniyet anketi sonucunda katılımcıların olumlu yanıt verenlerinin, toplam katılımcı sayısına </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oranlanması yöntemiyle elde edilen değerin 1</a:t>
                      </a:r>
                      <a:r>
                        <a:rPr lang="tr-TR" sz="1000" dirty="0"/>
                        <a:t>00 ile çarpılmasıyla bulunan değeri 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extLst>
                  <a:ext uri="{0D108BD9-81ED-4DB2-BD59-A6C34878D82A}">
                    <a16:rowId xmlns:a16="http://schemas.microsoft.com/office/drawing/2014/main" val="2968509167"/>
                  </a:ext>
                </a:extLst>
              </a:tr>
              <a:tr h="731345">
                <a:tc>
                  <a:txBody>
                    <a:bodyPr/>
                    <a:lstStyle/>
                    <a:p>
                      <a:pPr marR="168910" algn="l">
                        <a:spcBef>
                          <a:spcPts val="305"/>
                        </a:spcBef>
                      </a:pPr>
                      <a:r>
                        <a:rPr lang="tr-TR" sz="1000" dirty="0">
                          <a:effectLst/>
                        </a:rPr>
                        <a:t>PG3.3.2 Üniversitenin tanınırlığına yönelik olarak gerçekleştirilen tanıtım faaliyeti sayısı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43" marR="66643" marT="0" marB="0" anchor="ctr"/>
                </a:tc>
                <a:tc>
                  <a:txBody>
                    <a:bodyPr/>
                    <a:lstStyle/>
                    <a:p>
                      <a:pPr algn="l">
                        <a:lnSpc>
                          <a:spcPct val="107000"/>
                        </a:lnSpc>
                        <a:spcAft>
                          <a:spcPts val="800"/>
                        </a:spcAft>
                      </a:pPr>
                      <a:r>
                        <a:rPr lang="tr-TR" sz="1000" dirty="0"/>
                        <a:t>İlgili veri döneminde üniversitemizin </a:t>
                      </a:r>
                      <a:r>
                        <a:rPr lang="tr-TR" sz="1000" dirty="0">
                          <a:effectLst/>
                        </a:rPr>
                        <a:t>tanınırlığına yönelik olarak gerçekleştirilen tanıtım faaliyeti sayısını 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extLst>
                  <a:ext uri="{0D108BD9-81ED-4DB2-BD59-A6C34878D82A}">
                    <a16:rowId xmlns:a16="http://schemas.microsoft.com/office/drawing/2014/main" val="2458763547"/>
                  </a:ext>
                </a:extLst>
              </a:tr>
              <a:tr h="731345">
                <a:tc>
                  <a:txBody>
                    <a:bodyPr/>
                    <a:lstStyle/>
                    <a:p>
                      <a:pPr marR="168910" algn="l">
                        <a:spcBef>
                          <a:spcPts val="305"/>
                        </a:spcBef>
                      </a:pPr>
                      <a:r>
                        <a:rPr lang="tr-TR" sz="1000" dirty="0">
                          <a:effectLst/>
                        </a:rPr>
                        <a:t>PG3.3.3 Kalite kültürünü yaygınlaştırma amacıyla düzenlenen etkinlik sayısı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43" marR="66643" marT="0" marB="0" anchor="ctr"/>
                </a:tc>
                <a:tc>
                  <a:txBody>
                    <a:bodyPr/>
                    <a:lstStyle/>
                    <a:p>
                      <a:pPr algn="l">
                        <a:lnSpc>
                          <a:spcPct val="107000"/>
                        </a:lnSpc>
                        <a:spcAft>
                          <a:spcPts val="800"/>
                        </a:spcAft>
                      </a:pPr>
                      <a:r>
                        <a:rPr lang="tr-TR" sz="1000" dirty="0">
                          <a:effectLst/>
                        </a:rPr>
                        <a:t>İlgili veri döneminde üniversitemizde kalite kültürünü yaygınlaştırma amacıyla düzenlenen etkinlik sayısını 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extLst>
                  <a:ext uri="{0D108BD9-81ED-4DB2-BD59-A6C34878D82A}">
                    <a16:rowId xmlns:a16="http://schemas.microsoft.com/office/drawing/2014/main" val="1281256293"/>
                  </a:ext>
                </a:extLst>
              </a:tr>
              <a:tr h="365672">
                <a:tc>
                  <a:txBody>
                    <a:bodyPr/>
                    <a:lstStyle/>
                    <a:p>
                      <a:pPr marR="168910" algn="l">
                        <a:spcBef>
                          <a:spcPts val="305"/>
                        </a:spcBef>
                      </a:pPr>
                      <a:r>
                        <a:rPr lang="tr-TR" sz="1000">
                          <a:effectLst/>
                        </a:rPr>
                        <a:t>PG3.3.4 Dış paydaş katılımlı etkinlik sayısı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43" marR="66643" marT="0" marB="0" anchor="ctr"/>
                </a:tc>
                <a:tc>
                  <a:txBody>
                    <a:bodyPr/>
                    <a:lstStyle/>
                    <a:p>
                      <a:pPr algn="l">
                        <a:lnSpc>
                          <a:spcPct val="107000"/>
                        </a:lnSpc>
                        <a:spcAft>
                          <a:spcPts val="800"/>
                        </a:spcAft>
                      </a:pPr>
                      <a:r>
                        <a:rPr lang="tr-TR" sz="1000" dirty="0"/>
                        <a:t>İlgili veri döneminde üniversitemizde düzenlenen dış paydaş katılımlı etkinlik sayısını 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extLst>
                  <a:ext uri="{0D108BD9-81ED-4DB2-BD59-A6C34878D82A}">
                    <a16:rowId xmlns:a16="http://schemas.microsoft.com/office/drawing/2014/main" val="3738475670"/>
                  </a:ext>
                </a:extLst>
              </a:tr>
              <a:tr h="578261">
                <a:tc>
                  <a:txBody>
                    <a:bodyPr/>
                    <a:lstStyle/>
                    <a:p>
                      <a:pPr>
                        <a:lnSpc>
                          <a:spcPct val="107000"/>
                        </a:lnSpc>
                        <a:spcAft>
                          <a:spcPts val="800"/>
                        </a:spcAft>
                      </a:pPr>
                      <a:r>
                        <a:rPr lang="tr-TR" sz="1000" dirty="0">
                          <a:effectLst/>
                        </a:rPr>
                        <a:t>PG3.3.5 Mezun bilgi sistemi üzerinden geribildirim alınan mezun oranı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l">
                        <a:lnSpc>
                          <a:spcPct val="107000"/>
                        </a:lnSpc>
                        <a:spcAft>
                          <a:spcPts val="800"/>
                        </a:spcAft>
                      </a:pPr>
                      <a:r>
                        <a:rPr lang="tr-TR" sz="1000" dirty="0"/>
                        <a:t>İlgili veri döneminde üniversitemiz mezunlarından alınan geri bildirim sayısının, sistemde kayıtlı olan toplam mezun sayısına </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oranlanması yöntemiyle elde edilen değerin 1</a:t>
                      </a:r>
                      <a:r>
                        <a:rPr lang="tr-TR" sz="1000" dirty="0"/>
                        <a:t>00 ile çarpılmasıyla bulunan değeri 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extLst>
                  <a:ext uri="{0D108BD9-81ED-4DB2-BD59-A6C34878D82A}">
                    <a16:rowId xmlns:a16="http://schemas.microsoft.com/office/drawing/2014/main" val="2999599862"/>
                  </a:ext>
                </a:extLst>
              </a:tr>
              <a:tr h="194935">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algn="just">
                        <a:lnSpc>
                          <a:spcPct val="107000"/>
                        </a:lnSpc>
                        <a:spcAft>
                          <a:spcPts val="800"/>
                        </a:spcAft>
                      </a:pPr>
                      <a:r>
                        <a:rPr lang="tr-TR" sz="1000">
                          <a:effectLst/>
                        </a:rPr>
                        <a:t>Rektörlük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extLst>
                  <a:ext uri="{0D108BD9-81ED-4DB2-BD59-A6C34878D82A}">
                    <a16:rowId xmlns:a16="http://schemas.microsoft.com/office/drawing/2014/main" val="1920834687"/>
                  </a:ext>
                </a:extLst>
              </a:tr>
              <a:tr h="762584">
                <a:tc>
                  <a:txBody>
                    <a:bodyPr/>
                    <a:lstStyle/>
                    <a:p>
                      <a:pPr>
                        <a:lnSpc>
                          <a:spcPct val="107000"/>
                        </a:lnSpc>
                        <a:spcAft>
                          <a:spcPts val="800"/>
                        </a:spcAft>
                      </a:pPr>
                      <a:r>
                        <a:rPr lang="tr-TR" sz="1000">
                          <a:effectLst/>
                        </a:rPr>
                        <a:t>İş Birliği Yapılacak Birim(ler)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6643" marR="66643" marT="0" marB="0" anchor="ctr"/>
                </a:tc>
                <a:tc>
                  <a:txBody>
                    <a:bodyPr/>
                    <a:lstStyle/>
                    <a:p>
                      <a:pPr marL="342900" lvl="0" indent="-342900" algn="just">
                        <a:spcBef>
                          <a:spcPts val="5"/>
                        </a:spcBef>
                        <a:buSzPts val="1000"/>
                        <a:buFont typeface="Times New Roman" panose="02020603050405020304" pitchFamily="18" charset="0"/>
                        <a:buChar char="•"/>
                        <a:tabLst>
                          <a:tab pos="179705" algn="l"/>
                        </a:tabLst>
                      </a:pPr>
                      <a:r>
                        <a:rPr lang="tr-TR" sz="1000" dirty="0">
                          <a:effectLst/>
                        </a:rPr>
                        <a:t>Genel Sekreterlik</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Kariyer Mezun Ofisi Koordinatörlüğü</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Bilgi ve İletişim Ofisi Koordinatörlüğü</a:t>
                      </a:r>
                    </a:p>
                    <a:p>
                      <a:pPr marL="342900" lvl="0" indent="-342900" algn="just">
                        <a:spcBef>
                          <a:spcPts val="5"/>
                        </a:spcBef>
                        <a:buSzPts val="1000"/>
                        <a:buFont typeface="Times New Roman" panose="02020603050405020304" pitchFamily="18" charset="0"/>
                        <a:buChar char="•"/>
                        <a:tabLst>
                          <a:tab pos="179705" algn="l"/>
                        </a:tabLst>
                      </a:pPr>
                      <a:r>
                        <a:rPr lang="tr-TR" sz="1000" dirty="0">
                          <a:effectLst/>
                        </a:rPr>
                        <a:t>Kalite Koordinatörlüğü</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643" marR="66643" marT="0" marB="0" anchor="ctr"/>
                </a:tc>
                <a:extLst>
                  <a:ext uri="{0D108BD9-81ED-4DB2-BD59-A6C34878D82A}">
                    <a16:rowId xmlns:a16="http://schemas.microsoft.com/office/drawing/2014/main" val="2483659752"/>
                  </a:ext>
                </a:extLst>
              </a:tr>
            </a:tbl>
          </a:graphicData>
        </a:graphic>
      </p:graphicFrame>
      <p:sp>
        <p:nvSpPr>
          <p:cNvPr id="2" name="Metin kutusu 1">
            <a:extLst>
              <a:ext uri="{FF2B5EF4-FFF2-40B4-BE49-F238E27FC236}">
                <a16:creationId xmlns:a16="http://schemas.microsoft.com/office/drawing/2014/main" id="{0A19A31F-20F0-A9EA-50E9-7779ABCC6EC9}"/>
              </a:ext>
            </a:extLst>
          </p:cNvPr>
          <p:cNvSpPr txBox="1"/>
          <p:nvPr/>
        </p:nvSpPr>
        <p:spPr>
          <a:xfrm>
            <a:off x="605228" y="650229"/>
            <a:ext cx="8978782" cy="400110"/>
          </a:xfrm>
          <a:prstGeom prst="rect">
            <a:avLst/>
          </a:prstGeom>
          <a:noFill/>
        </p:spPr>
        <p:txBody>
          <a:bodyPr wrap="square" rtlCol="0">
            <a:spAutoFit/>
          </a:bodyPr>
          <a:lstStyle/>
          <a:p>
            <a:r>
              <a:rPr lang="tr-TR" sz="2000" b="1" dirty="0">
                <a:solidFill>
                  <a:srgbClr val="192E5A"/>
                </a:solidFill>
              </a:rPr>
              <a:t>2025-2029 Stratejik Plan Performans Göstergelerinin Hesaplama Yöntemleri</a:t>
            </a:r>
          </a:p>
        </p:txBody>
      </p:sp>
    </p:spTree>
    <p:extLst>
      <p:ext uri="{BB962C8B-B14F-4D97-AF65-F5344CB8AC3E}">
        <p14:creationId xmlns:p14="http://schemas.microsoft.com/office/powerpoint/2010/main" val="360509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D3E73D5-9319-C3BB-5B79-9DAFA2DD7BDB}"/>
            </a:ext>
          </a:extLst>
        </p:cNvPr>
        <p:cNvGrpSpPr/>
        <p:nvPr/>
      </p:nvGrpSpPr>
      <p:grpSpPr>
        <a:xfrm>
          <a:off x="0" y="0"/>
          <a:ext cx="0" cy="0"/>
          <a:chOff x="0" y="0"/>
          <a:chExt cx="0" cy="0"/>
        </a:xfrm>
      </p:grpSpPr>
      <p:graphicFrame>
        <p:nvGraphicFramePr>
          <p:cNvPr id="4" name="İçerik Yer Tutucusu 4">
            <a:extLst>
              <a:ext uri="{FF2B5EF4-FFF2-40B4-BE49-F238E27FC236}">
                <a16:creationId xmlns:a16="http://schemas.microsoft.com/office/drawing/2014/main" id="{34B5F270-E437-EE2A-1D6B-E47A4BE93385}"/>
              </a:ext>
            </a:extLst>
          </p:cNvPr>
          <p:cNvGraphicFramePr>
            <a:graphicFrameLocks/>
          </p:cNvGraphicFramePr>
          <p:nvPr/>
        </p:nvGraphicFramePr>
        <p:xfrm>
          <a:off x="457738" y="1321188"/>
          <a:ext cx="11276524" cy="5034344"/>
        </p:xfrm>
        <a:graphic>
          <a:graphicData uri="http://schemas.openxmlformats.org/drawingml/2006/table">
            <a:tbl>
              <a:tblPr firstRow="1" firstCol="1" bandRow="1">
                <a:tableStyleId>{5C22544A-7EE6-4342-B048-85BDC9FD1C3A}</a:tableStyleId>
              </a:tblPr>
              <a:tblGrid>
                <a:gridCol w="3521580">
                  <a:extLst>
                    <a:ext uri="{9D8B030D-6E8A-4147-A177-3AD203B41FA5}">
                      <a16:colId xmlns:a16="http://schemas.microsoft.com/office/drawing/2014/main" val="2623345515"/>
                    </a:ext>
                  </a:extLst>
                </a:gridCol>
                <a:gridCol w="1241886">
                  <a:extLst>
                    <a:ext uri="{9D8B030D-6E8A-4147-A177-3AD203B41FA5}">
                      <a16:colId xmlns:a16="http://schemas.microsoft.com/office/drawing/2014/main" val="1212894971"/>
                    </a:ext>
                  </a:extLst>
                </a:gridCol>
                <a:gridCol w="1405933">
                  <a:extLst>
                    <a:ext uri="{9D8B030D-6E8A-4147-A177-3AD203B41FA5}">
                      <a16:colId xmlns:a16="http://schemas.microsoft.com/office/drawing/2014/main" val="453356804"/>
                    </a:ext>
                  </a:extLst>
                </a:gridCol>
                <a:gridCol w="1339913">
                  <a:extLst>
                    <a:ext uri="{9D8B030D-6E8A-4147-A177-3AD203B41FA5}">
                      <a16:colId xmlns:a16="http://schemas.microsoft.com/office/drawing/2014/main" val="3289776731"/>
                    </a:ext>
                  </a:extLst>
                </a:gridCol>
                <a:gridCol w="1127893">
                  <a:extLst>
                    <a:ext uri="{9D8B030D-6E8A-4147-A177-3AD203B41FA5}">
                      <a16:colId xmlns:a16="http://schemas.microsoft.com/office/drawing/2014/main" val="2090412417"/>
                    </a:ext>
                  </a:extLst>
                </a:gridCol>
                <a:gridCol w="882262">
                  <a:extLst>
                    <a:ext uri="{9D8B030D-6E8A-4147-A177-3AD203B41FA5}">
                      <a16:colId xmlns:a16="http://schemas.microsoft.com/office/drawing/2014/main" val="512461942"/>
                    </a:ext>
                  </a:extLst>
                </a:gridCol>
                <a:gridCol w="882262">
                  <a:extLst>
                    <a:ext uri="{9D8B030D-6E8A-4147-A177-3AD203B41FA5}">
                      <a16:colId xmlns:a16="http://schemas.microsoft.com/office/drawing/2014/main" val="2026689832"/>
                    </a:ext>
                  </a:extLst>
                </a:gridCol>
                <a:gridCol w="874795">
                  <a:extLst>
                    <a:ext uri="{9D8B030D-6E8A-4147-A177-3AD203B41FA5}">
                      <a16:colId xmlns:a16="http://schemas.microsoft.com/office/drawing/2014/main" val="3277021790"/>
                    </a:ext>
                  </a:extLst>
                </a:gridCol>
              </a:tblGrid>
              <a:tr h="187978">
                <a:tc>
                  <a:txBody>
                    <a:bodyPr/>
                    <a:lstStyle/>
                    <a:p>
                      <a:pPr>
                        <a:lnSpc>
                          <a:spcPct val="107000"/>
                        </a:lnSpc>
                        <a:spcAft>
                          <a:spcPts val="800"/>
                        </a:spcAft>
                      </a:pPr>
                      <a:r>
                        <a:rPr lang="tr-TR" sz="1000">
                          <a:effectLst/>
                        </a:rPr>
                        <a:t>Amaç (A4)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Sürdürülebilir kalkınma amaçlarına yönelik faaliyetleri geliştirmek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4565106"/>
                  </a:ext>
                </a:extLst>
              </a:tr>
              <a:tr h="187978">
                <a:tc>
                  <a:txBody>
                    <a:bodyPr/>
                    <a:lstStyle/>
                    <a:p>
                      <a:pPr>
                        <a:lnSpc>
                          <a:spcPct val="107000"/>
                        </a:lnSpc>
                        <a:spcAft>
                          <a:spcPts val="800"/>
                        </a:spcAft>
                      </a:pPr>
                      <a:r>
                        <a:rPr lang="tr-TR" sz="1000">
                          <a:effectLst/>
                        </a:rPr>
                        <a:t>Hedef (H4.1)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Sosyal sorumluluk, kültür ve çevre bilincine yönelik faaliyetleri artırmak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17850792"/>
                  </a:ext>
                </a:extLst>
              </a:tr>
              <a:tr h="384688">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Hayat Boyu Öğrenme/ Yükseköğretim Kurumları Sürekli Eğitim Faaliyetleri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40145311"/>
                  </a:ext>
                </a:extLst>
              </a:tr>
              <a:tr h="581398">
                <a:tc>
                  <a:txBody>
                    <a:bodyPr/>
                    <a:lstStyle/>
                    <a:p>
                      <a:pPr>
                        <a:lnSpc>
                          <a:spcPct val="107000"/>
                        </a:lnSpc>
                        <a:spcAft>
                          <a:spcPts val="800"/>
                        </a:spcAft>
                      </a:pPr>
                      <a:r>
                        <a:rPr lang="tr-TR" sz="1000" dirty="0">
                          <a:effectLst/>
                        </a:rPr>
                        <a:t>Amacın İlişkili Olduğu Alt Program Hedefi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Toplumun tüm kesimlerine ihtiyaç duyduğu alanlarda eğitimler verilmesi, kamu kurum ve kuruluşları, özel sektör ve uluslararası kuruluşlarla iş birliğinin gelişmesine katkıda bulunulması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27250258"/>
                  </a:ext>
                </a:extLst>
              </a:tr>
              <a:tr h="703960">
                <a:tc>
                  <a:txBody>
                    <a:bodyPr/>
                    <a:lstStyle/>
                    <a:p>
                      <a:pPr algn="ctr">
                        <a:lnSpc>
                          <a:spcPct val="107000"/>
                        </a:lnSpc>
                        <a:spcAft>
                          <a:spcPts val="800"/>
                        </a:spcAft>
                      </a:pPr>
                      <a:r>
                        <a:rPr lang="tr-TR" sz="1000">
                          <a:effectLst/>
                        </a:rPr>
                        <a:t> </a:t>
                      </a:r>
                    </a:p>
                    <a:p>
                      <a:pPr>
                        <a:lnSpc>
                          <a:spcPct val="107000"/>
                        </a:lnSpc>
                        <a:spcAft>
                          <a:spcPts val="800"/>
                        </a:spcAft>
                      </a:pPr>
                      <a:r>
                        <a:rPr lang="tr-TR" sz="1000">
                          <a:effectLst/>
                        </a:rPr>
                        <a:t>Performans Göstergeleri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Hedef Etkisi </a:t>
                      </a:r>
                    </a:p>
                    <a:p>
                      <a:pPr algn="ctr">
                        <a:lnSpc>
                          <a:spcPct val="107000"/>
                        </a:lnSpc>
                        <a:spcAft>
                          <a:spcPts val="80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Plan Dönemi başlangıç Değeri (2024)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2025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7920523"/>
                  </a:ext>
                </a:extLst>
              </a:tr>
              <a:tr h="735366">
                <a:tc>
                  <a:txBody>
                    <a:bodyPr/>
                    <a:lstStyle/>
                    <a:p>
                      <a:pPr marR="168910" algn="l">
                        <a:spcBef>
                          <a:spcPts val="305"/>
                        </a:spcBef>
                      </a:pPr>
                      <a:r>
                        <a:rPr lang="tr-TR" sz="1000">
                          <a:effectLst/>
                        </a:rPr>
                        <a:t>PG4.1.1. Üniversitenin çevrecilik alanlarında yapmış olduğu faaliyet sayısı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30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3387119"/>
                  </a:ext>
                </a:extLst>
              </a:tr>
              <a:tr h="367683">
                <a:tc>
                  <a:txBody>
                    <a:bodyPr/>
                    <a:lstStyle/>
                    <a:p>
                      <a:pPr marR="168910" algn="l">
                        <a:spcBef>
                          <a:spcPts val="305"/>
                        </a:spcBef>
                      </a:pPr>
                      <a:r>
                        <a:rPr lang="tr-TR" sz="1000" dirty="0">
                          <a:effectLst/>
                        </a:rPr>
                        <a:t>PG4.1.2. Sosyal sorumluluk faaliyeti sayısı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0439379"/>
                  </a:ext>
                </a:extLst>
              </a:tr>
              <a:tr h="551524">
                <a:tc>
                  <a:txBody>
                    <a:bodyPr/>
                    <a:lstStyle/>
                    <a:p>
                      <a:pPr marR="168910" algn="l">
                        <a:spcBef>
                          <a:spcPts val="305"/>
                        </a:spcBef>
                      </a:pPr>
                      <a:r>
                        <a:rPr lang="tr-TR" sz="1000">
                          <a:effectLst/>
                        </a:rPr>
                        <a:t>PG4.1.3. Dezavantajlı gruplara yönelik faaliyet sayısı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2396446"/>
                  </a:ext>
                </a:extLst>
              </a:tr>
              <a:tr h="187978">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gn="just">
                        <a:lnSpc>
                          <a:spcPct val="107000"/>
                        </a:lnSpc>
                        <a:spcAft>
                          <a:spcPts val="800"/>
                        </a:spcAft>
                      </a:pPr>
                      <a:r>
                        <a:rPr lang="tr-TR" sz="1000">
                          <a:effectLst/>
                        </a:rPr>
                        <a:t>Genel Sekreterlik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48850200"/>
                  </a:ext>
                </a:extLst>
              </a:tr>
              <a:tr h="1145791">
                <a:tc>
                  <a:txBody>
                    <a:bodyPr/>
                    <a:lstStyle/>
                    <a:p>
                      <a:pPr>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marL="342900" lvl="0" indent="-342900" algn="just">
                        <a:lnSpc>
                          <a:spcPct val="107000"/>
                        </a:lnSpc>
                        <a:spcBef>
                          <a:spcPts val="5"/>
                        </a:spcBef>
                        <a:spcAft>
                          <a:spcPts val="800"/>
                        </a:spcAft>
                        <a:buSzPts val="1000"/>
                        <a:buFont typeface="Times New Roman" panose="02020603050405020304" pitchFamily="18" charset="0"/>
                        <a:buChar char="•"/>
                        <a:tabLst>
                          <a:tab pos="179705" algn="l"/>
                        </a:tabLst>
                      </a:pPr>
                      <a:r>
                        <a:rPr lang="tr-TR" sz="1000" dirty="0">
                          <a:effectLst/>
                        </a:rPr>
                        <a:t>Akademik Birimler</a:t>
                      </a:r>
                    </a:p>
                    <a:p>
                      <a:pPr marL="342900" lvl="0" indent="-342900" algn="just">
                        <a:lnSpc>
                          <a:spcPct val="107000"/>
                        </a:lnSpc>
                        <a:spcBef>
                          <a:spcPts val="5"/>
                        </a:spcBef>
                        <a:spcAft>
                          <a:spcPts val="800"/>
                        </a:spcAft>
                        <a:buSzPts val="1000"/>
                        <a:buFont typeface="Times New Roman" panose="02020603050405020304" pitchFamily="18" charset="0"/>
                        <a:buChar char="•"/>
                        <a:tabLst>
                          <a:tab pos="179705" algn="l"/>
                        </a:tabLst>
                      </a:pPr>
                      <a:r>
                        <a:rPr lang="tr-TR" sz="1000" dirty="0">
                          <a:effectLst/>
                        </a:rPr>
                        <a:t>Sağlık, Kültür ve Spor Daire Başkanlığı</a:t>
                      </a:r>
                    </a:p>
                    <a:p>
                      <a:pPr marL="342900" lvl="0" indent="-342900" algn="just">
                        <a:lnSpc>
                          <a:spcPct val="107000"/>
                        </a:lnSpc>
                        <a:spcBef>
                          <a:spcPts val="5"/>
                        </a:spcBef>
                        <a:spcAft>
                          <a:spcPts val="800"/>
                        </a:spcAft>
                        <a:buSzPts val="1000"/>
                        <a:buFont typeface="Times New Roman" panose="02020603050405020304" pitchFamily="18" charset="0"/>
                        <a:buChar char="•"/>
                        <a:tabLst>
                          <a:tab pos="179705" algn="l"/>
                        </a:tabLst>
                      </a:pPr>
                      <a:r>
                        <a:rPr lang="tr-TR" sz="1000" dirty="0">
                          <a:effectLst/>
                        </a:rPr>
                        <a:t>İdari ve Mali İşler Daire Başkanlığı</a:t>
                      </a:r>
                    </a:p>
                    <a:p>
                      <a:pPr marL="342900" lvl="0" indent="-342900" algn="just">
                        <a:lnSpc>
                          <a:spcPct val="107000"/>
                        </a:lnSpc>
                        <a:spcBef>
                          <a:spcPts val="5"/>
                        </a:spcBef>
                        <a:spcAft>
                          <a:spcPts val="800"/>
                        </a:spcAft>
                        <a:buSzPts val="1000"/>
                        <a:buFont typeface="Times New Roman" panose="02020603050405020304" pitchFamily="18" charset="0"/>
                        <a:buChar char="•"/>
                        <a:tabLst>
                          <a:tab pos="179705" algn="l"/>
                        </a:tabLst>
                      </a:pPr>
                      <a:r>
                        <a:rPr lang="tr-TR" sz="1000" dirty="0">
                          <a:effectLst/>
                        </a:rPr>
                        <a:t>Kent Çalışmaları Uygulama ve Araştırma Merkezi Müdürlüğü</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32233366"/>
                  </a:ext>
                </a:extLst>
              </a:tr>
            </a:tbl>
          </a:graphicData>
        </a:graphic>
      </p:graphicFrame>
      <p:sp>
        <p:nvSpPr>
          <p:cNvPr id="2" name="Metin kutusu 1">
            <a:extLst>
              <a:ext uri="{FF2B5EF4-FFF2-40B4-BE49-F238E27FC236}">
                <a16:creationId xmlns:a16="http://schemas.microsoft.com/office/drawing/2014/main" id="{C40D4FF7-16AC-26E9-4B8D-50A0F3519AA1}"/>
              </a:ext>
            </a:extLst>
          </p:cNvPr>
          <p:cNvSpPr txBox="1"/>
          <p:nvPr/>
        </p:nvSpPr>
        <p:spPr>
          <a:xfrm>
            <a:off x="457738" y="783528"/>
            <a:ext cx="8978782" cy="400110"/>
          </a:xfrm>
          <a:prstGeom prst="rect">
            <a:avLst/>
          </a:prstGeom>
          <a:noFill/>
        </p:spPr>
        <p:txBody>
          <a:bodyPr wrap="square" rtlCol="0">
            <a:spAutoFit/>
          </a:bodyPr>
          <a:lstStyle/>
          <a:p>
            <a:r>
              <a:rPr lang="tr-TR" sz="2000" b="1" dirty="0">
                <a:solidFill>
                  <a:srgbClr val="192E5A"/>
                </a:solidFill>
              </a:rPr>
              <a:t>2025-2029 Stratejik Planı Performans Göstergeleri</a:t>
            </a:r>
          </a:p>
        </p:txBody>
      </p:sp>
    </p:spTree>
    <p:extLst>
      <p:ext uri="{BB962C8B-B14F-4D97-AF65-F5344CB8AC3E}">
        <p14:creationId xmlns:p14="http://schemas.microsoft.com/office/powerpoint/2010/main" val="380531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1A6100E-1D93-7E57-FA8C-159B4D21E5B2}"/>
            </a:ext>
          </a:extLst>
        </p:cNvPr>
        <p:cNvGrpSpPr/>
        <p:nvPr/>
      </p:nvGrpSpPr>
      <p:grpSpPr>
        <a:xfrm>
          <a:off x="0" y="0"/>
          <a:ext cx="0" cy="0"/>
          <a:chOff x="0" y="0"/>
          <a:chExt cx="0" cy="0"/>
        </a:xfrm>
      </p:grpSpPr>
      <p:graphicFrame>
        <p:nvGraphicFramePr>
          <p:cNvPr id="4" name="İçerik Yer Tutucusu 4">
            <a:extLst>
              <a:ext uri="{FF2B5EF4-FFF2-40B4-BE49-F238E27FC236}">
                <a16:creationId xmlns:a16="http://schemas.microsoft.com/office/drawing/2014/main" id="{F9F4A8F7-834D-7615-2B85-DC91DAC29245}"/>
              </a:ext>
            </a:extLst>
          </p:cNvPr>
          <p:cNvGraphicFramePr>
            <a:graphicFrameLocks/>
          </p:cNvGraphicFramePr>
          <p:nvPr>
            <p:extLst>
              <p:ext uri="{D42A27DB-BD31-4B8C-83A1-F6EECF244321}">
                <p14:modId xmlns:p14="http://schemas.microsoft.com/office/powerpoint/2010/main" val="1532034715"/>
              </p:ext>
            </p:extLst>
          </p:nvPr>
        </p:nvGraphicFramePr>
        <p:xfrm>
          <a:off x="321987" y="780861"/>
          <a:ext cx="11548026" cy="5296277"/>
        </p:xfrm>
        <a:graphic>
          <a:graphicData uri="http://schemas.openxmlformats.org/drawingml/2006/table">
            <a:tbl>
              <a:tblPr firstRow="1" firstCol="1" bandRow="1">
                <a:tableStyleId>{5C22544A-7EE6-4342-B048-85BDC9FD1C3A}</a:tableStyleId>
              </a:tblPr>
              <a:tblGrid>
                <a:gridCol w="3606369">
                  <a:extLst>
                    <a:ext uri="{9D8B030D-6E8A-4147-A177-3AD203B41FA5}">
                      <a16:colId xmlns:a16="http://schemas.microsoft.com/office/drawing/2014/main" val="2623345515"/>
                    </a:ext>
                  </a:extLst>
                </a:gridCol>
                <a:gridCol w="7941657">
                  <a:extLst>
                    <a:ext uri="{9D8B030D-6E8A-4147-A177-3AD203B41FA5}">
                      <a16:colId xmlns:a16="http://schemas.microsoft.com/office/drawing/2014/main" val="1212894971"/>
                    </a:ext>
                  </a:extLst>
                </a:gridCol>
              </a:tblGrid>
              <a:tr h="215443">
                <a:tc>
                  <a:txBody>
                    <a:bodyPr/>
                    <a:lstStyle/>
                    <a:p>
                      <a:pPr>
                        <a:lnSpc>
                          <a:spcPct val="107000"/>
                        </a:lnSpc>
                        <a:spcAft>
                          <a:spcPts val="800"/>
                        </a:spcAft>
                      </a:pPr>
                      <a:r>
                        <a:rPr lang="tr-TR" sz="1000">
                          <a:effectLst/>
                        </a:rPr>
                        <a:t>Amaç (A4)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Sürdürülebilir kalkınma amaçlarına yönelik faaliyetleri geliştirmek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565106"/>
                  </a:ext>
                </a:extLst>
              </a:tr>
              <a:tr h="215443">
                <a:tc>
                  <a:txBody>
                    <a:bodyPr/>
                    <a:lstStyle/>
                    <a:p>
                      <a:pPr>
                        <a:lnSpc>
                          <a:spcPct val="107000"/>
                        </a:lnSpc>
                        <a:spcAft>
                          <a:spcPts val="800"/>
                        </a:spcAft>
                      </a:pPr>
                      <a:r>
                        <a:rPr lang="tr-TR" sz="1000" dirty="0">
                          <a:effectLst/>
                        </a:rPr>
                        <a:t>Hedef (H4.1)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Sosyal sorumluluk, kültür ve çevre bilincine yönelik faaliyetleri artırmak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7850792"/>
                  </a:ext>
                </a:extLst>
              </a:tr>
              <a:tr h="440894">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Hayat Boyu Öğrenme/ Yükseköğretim Kurumları Sürekli Eğitim Faaliyetleri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0145311"/>
                  </a:ext>
                </a:extLst>
              </a:tr>
              <a:tr h="666345">
                <a:tc>
                  <a:txBody>
                    <a:bodyPr/>
                    <a:lstStyle/>
                    <a:p>
                      <a:pPr>
                        <a:lnSpc>
                          <a:spcPct val="107000"/>
                        </a:lnSpc>
                        <a:spcAft>
                          <a:spcPts val="800"/>
                        </a:spcAft>
                      </a:pPr>
                      <a:r>
                        <a:rPr lang="tr-TR" sz="1000" dirty="0">
                          <a:effectLst/>
                        </a:rPr>
                        <a:t>Amacın İlişkili Olduğu Alt Program Hedefi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Toplumun tüm kesimlerine ihtiyaç duyduğu alanlarda eğitimler verilmesi, kamu kurum ve kuruluşları, özel sektör ve uluslararası kuruluşlarla iş birliğinin gelişmesine katkıda bulunulması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27250258"/>
                  </a:ext>
                </a:extLst>
              </a:tr>
              <a:tr h="333193">
                <a:tc>
                  <a:txBody>
                    <a:bodyPr/>
                    <a:lstStyle/>
                    <a:p>
                      <a:pPr algn="l">
                        <a:lnSpc>
                          <a:spcPct val="107000"/>
                        </a:lnSpc>
                        <a:spcAft>
                          <a:spcPts val="800"/>
                        </a:spcAft>
                      </a:pPr>
                      <a:r>
                        <a:rPr lang="tr-TR" sz="1000" b="1" dirty="0">
                          <a:effectLst/>
                        </a:rPr>
                        <a:t> Performans Göstergeleri </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b="1" dirty="0">
                          <a:effectLst/>
                          <a:latin typeface="Calibri" panose="020F0502020204030204" pitchFamily="34" charset="0"/>
                          <a:ea typeface="Calibri" panose="020F0502020204030204" pitchFamily="34" charset="0"/>
                          <a:cs typeface="Times New Roman" panose="02020603050405020304" pitchFamily="18" charset="0"/>
                        </a:rPr>
                        <a:t>Hesaplama Yöntemleri ve Veri Giriş Dönemi</a:t>
                      </a:r>
                    </a:p>
                  </a:txBody>
                  <a:tcPr marL="68580" marR="68580" marT="0" marB="0" anchor="ctr"/>
                </a:tc>
                <a:extLst>
                  <a:ext uri="{0D108BD9-81ED-4DB2-BD59-A6C34878D82A}">
                    <a16:rowId xmlns:a16="http://schemas.microsoft.com/office/drawing/2014/main" val="3167920523"/>
                  </a:ext>
                </a:extLst>
              </a:tr>
              <a:tr h="842807">
                <a:tc>
                  <a:txBody>
                    <a:bodyPr/>
                    <a:lstStyle/>
                    <a:p>
                      <a:pPr marR="168910" algn="l">
                        <a:spcBef>
                          <a:spcPts val="305"/>
                        </a:spcBef>
                      </a:pPr>
                      <a:r>
                        <a:rPr lang="tr-TR" sz="1000">
                          <a:effectLst/>
                        </a:rPr>
                        <a:t>PG4.1.1. Üniversitenin çevrecilik alanlarında yapmış olduğu faaliyet sayısı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İlgili veri döneminde üniversitemizin çevrecilik alanında yapmış olduğu faaliyet sayısını ifade etmektedir.</a:t>
                      </a:r>
                    </a:p>
                  </a:txBody>
                  <a:tcPr marL="68580" marR="68580" marT="0" marB="0" anchor="ctr"/>
                </a:tc>
                <a:extLst>
                  <a:ext uri="{0D108BD9-81ED-4DB2-BD59-A6C34878D82A}">
                    <a16:rowId xmlns:a16="http://schemas.microsoft.com/office/drawing/2014/main" val="593387119"/>
                  </a:ext>
                </a:extLst>
              </a:tr>
              <a:tr h="421403">
                <a:tc>
                  <a:txBody>
                    <a:bodyPr/>
                    <a:lstStyle/>
                    <a:p>
                      <a:pPr marR="168910" algn="l">
                        <a:spcBef>
                          <a:spcPts val="305"/>
                        </a:spcBef>
                      </a:pPr>
                      <a:r>
                        <a:rPr lang="tr-TR" sz="1000" dirty="0">
                          <a:effectLst/>
                        </a:rPr>
                        <a:t>PG4.1.2. Sosyal sorumluluk faaliyeti sayısı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İlgili veri döneminde üniversitemizin sosyal sorumluluk faaliyetlerinin sayısını ifade etmektedir.</a:t>
                      </a:r>
                    </a:p>
                  </a:txBody>
                  <a:tcPr marL="68580" marR="68580" marT="0" marB="0" anchor="ctr"/>
                </a:tc>
                <a:extLst>
                  <a:ext uri="{0D108BD9-81ED-4DB2-BD59-A6C34878D82A}">
                    <a16:rowId xmlns:a16="http://schemas.microsoft.com/office/drawing/2014/main" val="3460439379"/>
                  </a:ext>
                </a:extLst>
              </a:tr>
              <a:tr h="632106">
                <a:tc>
                  <a:txBody>
                    <a:bodyPr/>
                    <a:lstStyle/>
                    <a:p>
                      <a:pPr marR="168910" algn="l">
                        <a:spcBef>
                          <a:spcPts val="305"/>
                        </a:spcBef>
                      </a:pPr>
                      <a:r>
                        <a:rPr lang="tr-TR" sz="1000" dirty="0">
                          <a:effectLst/>
                        </a:rPr>
                        <a:t>PG4.1.3. Dezavantajlı gruplara yönelik faaliyet sayısı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İlgili veri döneminde dezavantajlı gruplara yönelik düzenlenen faaliyet sayısını ifade etmektedir.</a:t>
                      </a:r>
                    </a:p>
                  </a:txBody>
                  <a:tcPr marL="68580" marR="68580" marT="0" marB="0" anchor="ctr"/>
                </a:tc>
                <a:extLst>
                  <a:ext uri="{0D108BD9-81ED-4DB2-BD59-A6C34878D82A}">
                    <a16:rowId xmlns:a16="http://schemas.microsoft.com/office/drawing/2014/main" val="1182396446"/>
                  </a:ext>
                </a:extLst>
              </a:tr>
              <a:tr h="215443">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tr-TR" sz="1000">
                          <a:effectLst/>
                        </a:rPr>
                        <a:t>Genel Sekreterlik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8850200"/>
                  </a:ext>
                </a:extLst>
              </a:tr>
              <a:tr h="1313200">
                <a:tc>
                  <a:txBody>
                    <a:bodyPr/>
                    <a:lstStyle/>
                    <a:p>
                      <a:pPr>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a:lnSpc>
                          <a:spcPct val="107000"/>
                        </a:lnSpc>
                        <a:spcBef>
                          <a:spcPts val="5"/>
                        </a:spcBef>
                        <a:spcAft>
                          <a:spcPts val="800"/>
                        </a:spcAft>
                        <a:buSzPts val="1000"/>
                        <a:buFont typeface="Times New Roman" panose="02020603050405020304" pitchFamily="18" charset="0"/>
                        <a:buChar char="•"/>
                        <a:tabLst>
                          <a:tab pos="179705" algn="l"/>
                        </a:tabLst>
                      </a:pPr>
                      <a:r>
                        <a:rPr lang="tr-TR" sz="1000" dirty="0">
                          <a:effectLst/>
                        </a:rPr>
                        <a:t>Akademik Birimler</a:t>
                      </a:r>
                    </a:p>
                    <a:p>
                      <a:pPr marL="342900" lvl="0" indent="-342900" algn="just">
                        <a:lnSpc>
                          <a:spcPct val="107000"/>
                        </a:lnSpc>
                        <a:spcBef>
                          <a:spcPts val="5"/>
                        </a:spcBef>
                        <a:spcAft>
                          <a:spcPts val="800"/>
                        </a:spcAft>
                        <a:buSzPts val="1000"/>
                        <a:buFont typeface="Times New Roman" panose="02020603050405020304" pitchFamily="18" charset="0"/>
                        <a:buChar char="•"/>
                        <a:tabLst>
                          <a:tab pos="179705" algn="l"/>
                        </a:tabLst>
                      </a:pPr>
                      <a:r>
                        <a:rPr lang="tr-TR" sz="1000" dirty="0">
                          <a:effectLst/>
                        </a:rPr>
                        <a:t>Sağlık, Kültür ve Spor Daire Başkanlığı</a:t>
                      </a:r>
                    </a:p>
                    <a:p>
                      <a:pPr marL="342900" lvl="0" indent="-342900" algn="just">
                        <a:lnSpc>
                          <a:spcPct val="107000"/>
                        </a:lnSpc>
                        <a:spcBef>
                          <a:spcPts val="5"/>
                        </a:spcBef>
                        <a:spcAft>
                          <a:spcPts val="800"/>
                        </a:spcAft>
                        <a:buSzPts val="1000"/>
                        <a:buFont typeface="Times New Roman" panose="02020603050405020304" pitchFamily="18" charset="0"/>
                        <a:buChar char="•"/>
                        <a:tabLst>
                          <a:tab pos="179705" algn="l"/>
                        </a:tabLst>
                      </a:pPr>
                      <a:r>
                        <a:rPr lang="tr-TR" sz="1000" dirty="0">
                          <a:effectLst/>
                        </a:rPr>
                        <a:t>İdari ve Mali İşler Daire Başkanlığı</a:t>
                      </a:r>
                    </a:p>
                    <a:p>
                      <a:pPr marL="342900" lvl="0" indent="-342900" algn="just">
                        <a:lnSpc>
                          <a:spcPct val="107000"/>
                        </a:lnSpc>
                        <a:spcBef>
                          <a:spcPts val="5"/>
                        </a:spcBef>
                        <a:spcAft>
                          <a:spcPts val="800"/>
                        </a:spcAft>
                        <a:buSzPts val="1000"/>
                        <a:buFont typeface="Times New Roman" panose="02020603050405020304" pitchFamily="18" charset="0"/>
                        <a:buChar char="•"/>
                        <a:tabLst>
                          <a:tab pos="179705" algn="l"/>
                        </a:tabLst>
                      </a:pPr>
                      <a:r>
                        <a:rPr lang="tr-TR" sz="1000" dirty="0">
                          <a:effectLst/>
                        </a:rPr>
                        <a:t>Kent Çalışmaları Uygulama ve Araştırma Merkezi Müdürlüğü</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2233366"/>
                  </a:ext>
                </a:extLst>
              </a:tr>
            </a:tbl>
          </a:graphicData>
        </a:graphic>
      </p:graphicFrame>
      <p:sp>
        <p:nvSpPr>
          <p:cNvPr id="2" name="Metin kutusu 1">
            <a:extLst>
              <a:ext uri="{FF2B5EF4-FFF2-40B4-BE49-F238E27FC236}">
                <a16:creationId xmlns:a16="http://schemas.microsoft.com/office/drawing/2014/main" id="{B93D2568-9881-685C-7912-C2D0CB21F203}"/>
              </a:ext>
            </a:extLst>
          </p:cNvPr>
          <p:cNvSpPr txBox="1"/>
          <p:nvPr/>
        </p:nvSpPr>
        <p:spPr>
          <a:xfrm>
            <a:off x="321987" y="380751"/>
            <a:ext cx="8978782" cy="400110"/>
          </a:xfrm>
          <a:prstGeom prst="rect">
            <a:avLst/>
          </a:prstGeom>
          <a:noFill/>
        </p:spPr>
        <p:txBody>
          <a:bodyPr wrap="square" rtlCol="0">
            <a:spAutoFit/>
          </a:bodyPr>
          <a:lstStyle/>
          <a:p>
            <a:r>
              <a:rPr lang="tr-TR" sz="2000" b="1" dirty="0">
                <a:solidFill>
                  <a:srgbClr val="192E5A"/>
                </a:solidFill>
              </a:rPr>
              <a:t>2025-2029 Stratejik Plan Performans Göstergelerinin Hesaplama Yöntemleri</a:t>
            </a:r>
          </a:p>
        </p:txBody>
      </p:sp>
    </p:spTree>
    <p:extLst>
      <p:ext uri="{BB962C8B-B14F-4D97-AF65-F5344CB8AC3E}">
        <p14:creationId xmlns:p14="http://schemas.microsoft.com/office/powerpoint/2010/main" val="240707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E614EFA-39EF-B9F6-3408-FDF96C8CC9EF}"/>
            </a:ext>
          </a:extLst>
        </p:cNvPr>
        <p:cNvGrpSpPr/>
        <p:nvPr/>
      </p:nvGrpSpPr>
      <p:grpSpPr>
        <a:xfrm>
          <a:off x="0" y="0"/>
          <a:ext cx="0" cy="0"/>
          <a:chOff x="0" y="0"/>
          <a:chExt cx="0" cy="0"/>
        </a:xfrm>
      </p:grpSpPr>
      <p:graphicFrame>
        <p:nvGraphicFramePr>
          <p:cNvPr id="4" name="İçerik Yer Tutucusu 5">
            <a:extLst>
              <a:ext uri="{FF2B5EF4-FFF2-40B4-BE49-F238E27FC236}">
                <a16:creationId xmlns:a16="http://schemas.microsoft.com/office/drawing/2014/main" id="{A95F6AA0-88F3-5819-4D24-D9F937826DFA}"/>
              </a:ext>
            </a:extLst>
          </p:cNvPr>
          <p:cNvGraphicFramePr>
            <a:graphicFrameLocks/>
          </p:cNvGraphicFramePr>
          <p:nvPr>
            <p:extLst>
              <p:ext uri="{D42A27DB-BD31-4B8C-83A1-F6EECF244321}">
                <p14:modId xmlns:p14="http://schemas.microsoft.com/office/powerpoint/2010/main" val="182720189"/>
              </p:ext>
            </p:extLst>
          </p:nvPr>
        </p:nvGraphicFramePr>
        <p:xfrm>
          <a:off x="988799" y="1092595"/>
          <a:ext cx="10979881" cy="5343910"/>
        </p:xfrm>
        <a:graphic>
          <a:graphicData uri="http://schemas.openxmlformats.org/drawingml/2006/table">
            <a:tbl>
              <a:tblPr firstRow="1" firstCol="1" bandRow="1">
                <a:tableStyleId>{5C22544A-7EE6-4342-B048-85BDC9FD1C3A}</a:tableStyleId>
              </a:tblPr>
              <a:tblGrid>
                <a:gridCol w="3428941">
                  <a:extLst>
                    <a:ext uri="{9D8B030D-6E8A-4147-A177-3AD203B41FA5}">
                      <a16:colId xmlns:a16="http://schemas.microsoft.com/office/drawing/2014/main" val="2690628248"/>
                    </a:ext>
                  </a:extLst>
                </a:gridCol>
                <a:gridCol w="1666189">
                  <a:extLst>
                    <a:ext uri="{9D8B030D-6E8A-4147-A177-3AD203B41FA5}">
                      <a16:colId xmlns:a16="http://schemas.microsoft.com/office/drawing/2014/main" val="3053731940"/>
                    </a:ext>
                  </a:extLst>
                </a:gridCol>
                <a:gridCol w="1599181">
                  <a:extLst>
                    <a:ext uri="{9D8B030D-6E8A-4147-A177-3AD203B41FA5}">
                      <a16:colId xmlns:a16="http://schemas.microsoft.com/office/drawing/2014/main" val="4074703562"/>
                    </a:ext>
                  </a:extLst>
                </a:gridCol>
                <a:gridCol w="856629">
                  <a:extLst>
                    <a:ext uri="{9D8B030D-6E8A-4147-A177-3AD203B41FA5}">
                      <a16:colId xmlns:a16="http://schemas.microsoft.com/office/drawing/2014/main" val="936821073"/>
                    </a:ext>
                  </a:extLst>
                </a:gridCol>
                <a:gridCol w="859053">
                  <a:extLst>
                    <a:ext uri="{9D8B030D-6E8A-4147-A177-3AD203B41FA5}">
                      <a16:colId xmlns:a16="http://schemas.microsoft.com/office/drawing/2014/main" val="1547153927"/>
                    </a:ext>
                  </a:extLst>
                </a:gridCol>
                <a:gridCol w="859053">
                  <a:extLst>
                    <a:ext uri="{9D8B030D-6E8A-4147-A177-3AD203B41FA5}">
                      <a16:colId xmlns:a16="http://schemas.microsoft.com/office/drawing/2014/main" val="1162621164"/>
                    </a:ext>
                  </a:extLst>
                </a:gridCol>
                <a:gridCol w="859053">
                  <a:extLst>
                    <a:ext uri="{9D8B030D-6E8A-4147-A177-3AD203B41FA5}">
                      <a16:colId xmlns:a16="http://schemas.microsoft.com/office/drawing/2014/main" val="1571012988"/>
                    </a:ext>
                  </a:extLst>
                </a:gridCol>
                <a:gridCol w="851782">
                  <a:extLst>
                    <a:ext uri="{9D8B030D-6E8A-4147-A177-3AD203B41FA5}">
                      <a16:colId xmlns:a16="http://schemas.microsoft.com/office/drawing/2014/main" val="964481472"/>
                    </a:ext>
                  </a:extLst>
                </a:gridCol>
              </a:tblGrid>
              <a:tr h="207899">
                <a:tc>
                  <a:txBody>
                    <a:bodyPr/>
                    <a:lstStyle/>
                    <a:p>
                      <a:pPr>
                        <a:lnSpc>
                          <a:spcPct val="107000"/>
                        </a:lnSpc>
                        <a:spcAft>
                          <a:spcPts val="800"/>
                        </a:spcAft>
                      </a:pPr>
                      <a:r>
                        <a:rPr lang="tr-TR" sz="1000">
                          <a:effectLst/>
                        </a:rPr>
                        <a:t>Amaç (A4)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Sürdürülebilir kalkınma amaçlarına yönelik faaliyetleri geliştirmek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74233685"/>
                  </a:ext>
                </a:extLst>
              </a:tr>
              <a:tr h="207899">
                <a:tc>
                  <a:txBody>
                    <a:bodyPr/>
                    <a:lstStyle/>
                    <a:p>
                      <a:pPr>
                        <a:lnSpc>
                          <a:spcPct val="107000"/>
                        </a:lnSpc>
                        <a:spcAft>
                          <a:spcPts val="800"/>
                        </a:spcAft>
                      </a:pPr>
                      <a:r>
                        <a:rPr lang="tr-TR" sz="1000">
                          <a:effectLst/>
                        </a:rPr>
                        <a:t>Hedef (H4.2)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Sürdürülebilirlik kalkınma amaçlarına katkıda bulunan araştırmaları artırmak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10499954"/>
                  </a:ext>
                </a:extLst>
              </a:tr>
              <a:tr h="425519">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Hayat Boyu Öğrenme/ Yükseköğretim Kurumları Sürekli Eğitim Faaliyetleri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20278879"/>
                  </a:ext>
                </a:extLst>
              </a:tr>
              <a:tr h="643139">
                <a:tc>
                  <a:txBody>
                    <a:bodyPr/>
                    <a:lstStyle/>
                    <a:p>
                      <a:pPr>
                        <a:lnSpc>
                          <a:spcPct val="107000"/>
                        </a:lnSpc>
                        <a:spcAft>
                          <a:spcPts val="800"/>
                        </a:spcAft>
                      </a:pPr>
                      <a:r>
                        <a:rPr lang="tr-TR" sz="1000" dirty="0">
                          <a:effectLst/>
                        </a:rPr>
                        <a:t>Amacın İlişkili Olduğu Alt Program Hedefi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Toplumun tüm kesimlerine ihtiyaç duyduğu alanlarda eğitimler verilmesi, kamu kurum ve kuruluşları, özel sektör ve uluslararası kuruluşlarla iş birliğinin gelişmesine katkıda bulunulması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5773681"/>
                  </a:ext>
                </a:extLst>
              </a:tr>
              <a:tr h="785840">
                <a:tc>
                  <a:txBody>
                    <a:bodyPr/>
                    <a:lstStyle/>
                    <a:p>
                      <a:pPr algn="ctr">
                        <a:lnSpc>
                          <a:spcPct val="107000"/>
                        </a:lnSpc>
                        <a:spcAft>
                          <a:spcPts val="800"/>
                        </a:spcAft>
                      </a:pPr>
                      <a:r>
                        <a:rPr lang="tr-TR" sz="1000">
                          <a:effectLst/>
                        </a:rPr>
                        <a:t> </a:t>
                      </a:r>
                    </a:p>
                    <a:p>
                      <a:pPr>
                        <a:lnSpc>
                          <a:spcPct val="107000"/>
                        </a:lnSpc>
                        <a:spcAft>
                          <a:spcPts val="800"/>
                        </a:spcAft>
                      </a:pPr>
                      <a:r>
                        <a:rPr lang="tr-TR" sz="1000">
                          <a:effectLst/>
                        </a:rPr>
                        <a:t>Performans Göstergeleri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Hedef Etkisi </a:t>
                      </a:r>
                    </a:p>
                    <a:p>
                      <a:pPr algn="ctr">
                        <a:lnSpc>
                          <a:spcPct val="107000"/>
                        </a:lnSpc>
                        <a:spcAft>
                          <a:spcPts val="80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Plan Dönemi başlangıç Değeri (2024)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089674"/>
                  </a:ext>
                </a:extLst>
              </a:tr>
              <a:tr h="610049">
                <a:tc>
                  <a:txBody>
                    <a:bodyPr/>
                    <a:lstStyle/>
                    <a:p>
                      <a:pPr marR="168910" algn="l">
                        <a:spcBef>
                          <a:spcPts val="305"/>
                        </a:spcBef>
                      </a:pPr>
                      <a:r>
                        <a:rPr lang="tr-TR" sz="1000">
                          <a:effectLst/>
                        </a:rPr>
                        <a:t>PG4.2.1. BM Sürdürülebilirlik hedefleriyle ilişkilendirilen lisansüstü tez oranı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40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0,35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0,40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0,45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0,50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8384034"/>
                  </a:ext>
                </a:extLst>
              </a:tr>
              <a:tr h="610049">
                <a:tc>
                  <a:txBody>
                    <a:bodyPr/>
                    <a:lstStyle/>
                    <a:p>
                      <a:pPr marR="168910" algn="l">
                        <a:spcBef>
                          <a:spcPts val="305"/>
                        </a:spcBef>
                      </a:pPr>
                      <a:r>
                        <a:rPr lang="tr-TR" sz="1000">
                          <a:effectLst/>
                        </a:rPr>
                        <a:t>PG4.2.2. BM Sürdürülebilirlik hedefleriyle ilişkilendirilen yayın oranı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0,20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0,22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0,26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3662921"/>
                  </a:ext>
                </a:extLst>
              </a:tr>
              <a:tr h="610049">
                <a:tc>
                  <a:txBody>
                    <a:bodyPr/>
                    <a:lstStyle/>
                    <a:p>
                      <a:pPr marR="168910" algn="l">
                        <a:spcBef>
                          <a:spcPts val="305"/>
                        </a:spcBef>
                      </a:pPr>
                      <a:r>
                        <a:rPr lang="tr-TR" sz="1000">
                          <a:effectLst/>
                        </a:rPr>
                        <a:t>PG4.2.3. BM Sürdürülebilirlik hedefleriyle ilişkilendirilen proje oranı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30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0,15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0,17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0,18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0,19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0,19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4122559"/>
                  </a:ext>
                </a:extLst>
              </a:tr>
              <a:tr h="207899">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 Rektörlük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62436165"/>
                  </a:ext>
                </a:extLst>
              </a:tr>
              <a:tr h="1035568">
                <a:tc>
                  <a:txBody>
                    <a:bodyPr/>
                    <a:lstStyle/>
                    <a:p>
                      <a:pPr>
                        <a:lnSpc>
                          <a:spcPct val="107000"/>
                        </a:lnSpc>
                        <a:spcAft>
                          <a:spcPts val="800"/>
                        </a:spcAft>
                      </a:pPr>
                      <a:r>
                        <a:rPr lang="tr-TR" sz="1000">
                          <a:effectLst/>
                        </a:rPr>
                        <a:t>İş Birliği Yapılacak Birim(ler)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Akademik Birimler</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Proje Ofisi Koordinatörlüğü</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Bilimsel Araştırma Projeleri Koordinatörlüğü</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62525637"/>
                  </a:ext>
                </a:extLst>
              </a:tr>
            </a:tbl>
          </a:graphicData>
        </a:graphic>
      </p:graphicFrame>
      <p:sp>
        <p:nvSpPr>
          <p:cNvPr id="2" name="Metin kutusu 1">
            <a:extLst>
              <a:ext uri="{FF2B5EF4-FFF2-40B4-BE49-F238E27FC236}">
                <a16:creationId xmlns:a16="http://schemas.microsoft.com/office/drawing/2014/main" id="{0888431F-EB9A-FD47-7B2A-E468EEABC70B}"/>
              </a:ext>
            </a:extLst>
          </p:cNvPr>
          <p:cNvSpPr txBox="1"/>
          <p:nvPr/>
        </p:nvSpPr>
        <p:spPr>
          <a:xfrm>
            <a:off x="988799" y="421495"/>
            <a:ext cx="8978782" cy="400110"/>
          </a:xfrm>
          <a:prstGeom prst="rect">
            <a:avLst/>
          </a:prstGeom>
          <a:noFill/>
        </p:spPr>
        <p:txBody>
          <a:bodyPr wrap="square" rtlCol="0">
            <a:spAutoFit/>
          </a:bodyPr>
          <a:lstStyle/>
          <a:p>
            <a:r>
              <a:rPr lang="tr-TR" sz="2000" b="1" dirty="0">
                <a:solidFill>
                  <a:srgbClr val="192E5A"/>
                </a:solidFill>
              </a:rPr>
              <a:t>2025-2029 Stratejik Planı Performans Göstergeleri</a:t>
            </a:r>
          </a:p>
        </p:txBody>
      </p:sp>
    </p:spTree>
    <p:extLst>
      <p:ext uri="{BB962C8B-B14F-4D97-AF65-F5344CB8AC3E}">
        <p14:creationId xmlns:p14="http://schemas.microsoft.com/office/powerpoint/2010/main" val="222016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C625AD1-4412-1991-9046-A40F8A2E6684}"/>
            </a:ext>
          </a:extLst>
        </p:cNvPr>
        <p:cNvGrpSpPr/>
        <p:nvPr/>
      </p:nvGrpSpPr>
      <p:grpSpPr>
        <a:xfrm>
          <a:off x="0" y="0"/>
          <a:ext cx="0" cy="0"/>
          <a:chOff x="0" y="0"/>
          <a:chExt cx="0" cy="0"/>
        </a:xfrm>
      </p:grpSpPr>
      <p:graphicFrame>
        <p:nvGraphicFramePr>
          <p:cNvPr id="4" name="İçerik Yer Tutucusu 5">
            <a:extLst>
              <a:ext uri="{FF2B5EF4-FFF2-40B4-BE49-F238E27FC236}">
                <a16:creationId xmlns:a16="http://schemas.microsoft.com/office/drawing/2014/main" id="{48398FF5-04C8-2AFE-A038-873E58411004}"/>
              </a:ext>
            </a:extLst>
          </p:cNvPr>
          <p:cNvGraphicFramePr>
            <a:graphicFrameLocks/>
          </p:cNvGraphicFramePr>
          <p:nvPr>
            <p:extLst>
              <p:ext uri="{D42A27DB-BD31-4B8C-83A1-F6EECF244321}">
                <p14:modId xmlns:p14="http://schemas.microsoft.com/office/powerpoint/2010/main" val="775072632"/>
              </p:ext>
            </p:extLst>
          </p:nvPr>
        </p:nvGraphicFramePr>
        <p:xfrm>
          <a:off x="316724" y="1241451"/>
          <a:ext cx="11389407" cy="4987329"/>
        </p:xfrm>
        <a:graphic>
          <a:graphicData uri="http://schemas.openxmlformats.org/drawingml/2006/table">
            <a:tbl>
              <a:tblPr firstRow="1" firstCol="1" bandRow="1">
                <a:tableStyleId>{5C22544A-7EE6-4342-B048-85BDC9FD1C3A}</a:tableStyleId>
              </a:tblPr>
              <a:tblGrid>
                <a:gridCol w="3556833">
                  <a:extLst>
                    <a:ext uri="{9D8B030D-6E8A-4147-A177-3AD203B41FA5}">
                      <a16:colId xmlns:a16="http://schemas.microsoft.com/office/drawing/2014/main" val="2690628248"/>
                    </a:ext>
                  </a:extLst>
                </a:gridCol>
                <a:gridCol w="7832574">
                  <a:extLst>
                    <a:ext uri="{9D8B030D-6E8A-4147-A177-3AD203B41FA5}">
                      <a16:colId xmlns:a16="http://schemas.microsoft.com/office/drawing/2014/main" val="3053731940"/>
                    </a:ext>
                  </a:extLst>
                </a:gridCol>
              </a:tblGrid>
              <a:tr h="208820">
                <a:tc>
                  <a:txBody>
                    <a:bodyPr/>
                    <a:lstStyle/>
                    <a:p>
                      <a:pPr>
                        <a:lnSpc>
                          <a:spcPct val="107000"/>
                        </a:lnSpc>
                        <a:spcAft>
                          <a:spcPts val="800"/>
                        </a:spcAft>
                      </a:pPr>
                      <a:r>
                        <a:rPr lang="tr-TR" sz="1000">
                          <a:effectLst/>
                        </a:rPr>
                        <a:t>Amaç (A4)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Sürdürülebilir kalkınma amaçlarına yönelik faaliyetleri geliştirmek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4233685"/>
                  </a:ext>
                </a:extLst>
              </a:tr>
              <a:tr h="208820">
                <a:tc>
                  <a:txBody>
                    <a:bodyPr/>
                    <a:lstStyle/>
                    <a:p>
                      <a:pPr>
                        <a:lnSpc>
                          <a:spcPct val="107000"/>
                        </a:lnSpc>
                        <a:spcAft>
                          <a:spcPts val="800"/>
                        </a:spcAft>
                      </a:pPr>
                      <a:r>
                        <a:rPr lang="tr-TR" sz="1000">
                          <a:effectLst/>
                        </a:rPr>
                        <a:t>Hedef (H4.2)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Sürdürülebilirlik kalkınma amaçlarına katkıda bulunan araştırmaları artırmak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0499954"/>
                  </a:ext>
                </a:extLst>
              </a:tr>
              <a:tr h="427404">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Hayat Boyu Öğrenme/ Yükseköğretim Kurumları Sürekli Eğitim Faaliyetleri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0278879"/>
                  </a:ext>
                </a:extLst>
              </a:tr>
              <a:tr h="645988">
                <a:tc>
                  <a:txBody>
                    <a:bodyPr/>
                    <a:lstStyle/>
                    <a:p>
                      <a:pPr>
                        <a:lnSpc>
                          <a:spcPct val="107000"/>
                        </a:lnSpc>
                        <a:spcAft>
                          <a:spcPts val="800"/>
                        </a:spcAft>
                      </a:pPr>
                      <a:r>
                        <a:rPr lang="tr-TR" sz="1000" dirty="0">
                          <a:effectLst/>
                        </a:rPr>
                        <a:t>Amacın İlişkili Olduğu Alt Program Hedefi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Toplumun tüm kesimlerine ihtiyaç duyduğu alanlarda eğitimler verilmesi, kamu kurum ve kuruluşları, özel sektör ve uluslararası kuruluşlarla iş birliğinin gelişmesine katkıda bulunulması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773681"/>
                  </a:ext>
                </a:extLst>
              </a:tr>
              <a:tr h="409069">
                <a:tc>
                  <a:txBody>
                    <a:bodyPr/>
                    <a:lstStyle/>
                    <a:p>
                      <a:pPr algn="l">
                        <a:lnSpc>
                          <a:spcPct val="107000"/>
                        </a:lnSpc>
                        <a:spcAft>
                          <a:spcPts val="800"/>
                        </a:spcAft>
                      </a:pPr>
                      <a:r>
                        <a:rPr lang="tr-TR" sz="1000" b="1" dirty="0">
                          <a:effectLst/>
                        </a:rPr>
                        <a:t>Performans Göstergeleri </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b="1" dirty="0">
                          <a:effectLst/>
                          <a:latin typeface="Calibri" panose="020F0502020204030204" pitchFamily="34" charset="0"/>
                          <a:ea typeface="Calibri" panose="020F0502020204030204" pitchFamily="34" charset="0"/>
                          <a:cs typeface="Times New Roman" panose="02020603050405020304" pitchFamily="18" charset="0"/>
                        </a:rPr>
                        <a:t>Hesaplama Yöntemleri ve Veri Giriş Dönemi</a:t>
                      </a:r>
                    </a:p>
                  </a:txBody>
                  <a:tcPr marL="68580" marR="68580" marT="0" marB="0" anchor="ctr"/>
                </a:tc>
                <a:extLst>
                  <a:ext uri="{0D108BD9-81ED-4DB2-BD59-A6C34878D82A}">
                    <a16:rowId xmlns:a16="http://schemas.microsoft.com/office/drawing/2014/main" val="218089674"/>
                  </a:ext>
                </a:extLst>
              </a:tr>
              <a:tr h="612751">
                <a:tc>
                  <a:txBody>
                    <a:bodyPr/>
                    <a:lstStyle/>
                    <a:p>
                      <a:pPr marR="168910" algn="l">
                        <a:spcBef>
                          <a:spcPts val="305"/>
                        </a:spcBef>
                      </a:pPr>
                      <a:r>
                        <a:rPr lang="tr-TR" sz="1000" dirty="0">
                          <a:effectLst/>
                        </a:rPr>
                        <a:t>PG4.2.1. BM Sürdürülebilirlik hedefleriyle ilişkilendirilen lisansüstü tez oranı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dirty="0"/>
                        <a:t>İlgili veri döneminde yapılan lisansüstü tezlerden, BM Sürdürülebilir Kalkınma Hedeflerine (SDG) doğrudan katkı sağlayanların sayısının, toplam lisansüstü tez sayısına </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oranlanması yöntemiyle elde edilen değerin 1</a:t>
                      </a:r>
                      <a:r>
                        <a:rPr lang="tr-TR" sz="1000" dirty="0"/>
                        <a:t>00 ile çarpılmasıyla bulunan değeri 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8384034"/>
                  </a:ext>
                </a:extLst>
              </a:tr>
              <a:tr h="612751">
                <a:tc>
                  <a:txBody>
                    <a:bodyPr/>
                    <a:lstStyle/>
                    <a:p>
                      <a:pPr marR="168910" algn="l">
                        <a:spcBef>
                          <a:spcPts val="305"/>
                        </a:spcBef>
                      </a:pPr>
                      <a:r>
                        <a:rPr lang="tr-TR" sz="1000" dirty="0">
                          <a:effectLst/>
                        </a:rPr>
                        <a:t>PG4.2.2. BM Sürdürülebilirlik hedefleriyle ilişkilendirilen yayın oranı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dirty="0"/>
                        <a:t>İlgili veri döneminde üniversitemiz akademik yayınlarının içinde BM Sürdürülebilir Kalkınma Hedeflerine doğrudan katkı sağlayan yayınların sayısının, toplam yayın sayısına </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oranlanması yöntemiyle elde edilen değerin 1</a:t>
                      </a:r>
                      <a:r>
                        <a:rPr lang="tr-TR" sz="1000" dirty="0"/>
                        <a:t>00 ile çarpılmasıyla bulunan değeri 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3662921"/>
                  </a:ext>
                </a:extLst>
              </a:tr>
              <a:tr h="612751">
                <a:tc>
                  <a:txBody>
                    <a:bodyPr/>
                    <a:lstStyle/>
                    <a:p>
                      <a:pPr marR="168910" algn="l">
                        <a:spcBef>
                          <a:spcPts val="305"/>
                        </a:spcBef>
                      </a:pPr>
                      <a:r>
                        <a:rPr lang="tr-TR" sz="1000" dirty="0">
                          <a:effectLst/>
                        </a:rPr>
                        <a:t>PG4.2.3. BM Sürdürülebilirlik hedefleriyle ilişkilendirilen proje oranı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İlgili veri döneminde üniversitemizde </a:t>
                      </a:r>
                      <a:r>
                        <a:rPr lang="tr-TR" sz="1000" dirty="0"/>
                        <a:t>yürütülen projelerden BM Sürdürülebilir Kalkınma Hedeflerine doğrudan katkı sağlayan projelerin sayısının, toplam proje sayısına </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oranlanması yöntemiyle elde edilen değerin 1</a:t>
                      </a:r>
                      <a:r>
                        <a:rPr lang="tr-TR" sz="1000" dirty="0"/>
                        <a:t>00 ile çarpılmasıyla bulunan değeri 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4122559"/>
                  </a:ext>
                </a:extLst>
              </a:tr>
              <a:tr h="208820">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 Rektörlük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2436165"/>
                  </a:ext>
                </a:extLst>
              </a:tr>
              <a:tr h="1040155">
                <a:tc>
                  <a:txBody>
                    <a:bodyPr/>
                    <a:lstStyle/>
                    <a:p>
                      <a:pPr>
                        <a:lnSpc>
                          <a:spcPct val="107000"/>
                        </a:lnSpc>
                        <a:spcAft>
                          <a:spcPts val="800"/>
                        </a:spcAft>
                      </a:pPr>
                      <a:r>
                        <a:rPr lang="tr-TR" sz="1000">
                          <a:effectLst/>
                        </a:rPr>
                        <a:t>İş Birliği Yapılacak Birim(ler)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Akademik Birimler</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Proje Ofisi Koordinatörlüğü</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Bilimsel Araştırma Projeleri Koordinatörlüğü</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2525637"/>
                  </a:ext>
                </a:extLst>
              </a:tr>
            </a:tbl>
          </a:graphicData>
        </a:graphic>
      </p:graphicFrame>
      <p:sp>
        <p:nvSpPr>
          <p:cNvPr id="2" name="Metin kutusu 1">
            <a:extLst>
              <a:ext uri="{FF2B5EF4-FFF2-40B4-BE49-F238E27FC236}">
                <a16:creationId xmlns:a16="http://schemas.microsoft.com/office/drawing/2014/main" id="{E3128F3A-82A0-F2C1-5FA2-9F553FAAA778}"/>
              </a:ext>
            </a:extLst>
          </p:cNvPr>
          <p:cNvSpPr txBox="1"/>
          <p:nvPr/>
        </p:nvSpPr>
        <p:spPr>
          <a:xfrm>
            <a:off x="541854" y="722657"/>
            <a:ext cx="8978782" cy="400110"/>
          </a:xfrm>
          <a:prstGeom prst="rect">
            <a:avLst/>
          </a:prstGeom>
          <a:noFill/>
        </p:spPr>
        <p:txBody>
          <a:bodyPr wrap="square" rtlCol="0">
            <a:spAutoFit/>
          </a:bodyPr>
          <a:lstStyle/>
          <a:p>
            <a:r>
              <a:rPr lang="tr-TR" sz="2000" b="1" dirty="0">
                <a:solidFill>
                  <a:srgbClr val="192E5A"/>
                </a:solidFill>
              </a:rPr>
              <a:t>2025-2029 Stratejik Plan Performans Göstergelerinin Hesaplama Yöntemleri</a:t>
            </a:r>
          </a:p>
        </p:txBody>
      </p:sp>
    </p:spTree>
    <p:extLst>
      <p:ext uri="{BB962C8B-B14F-4D97-AF65-F5344CB8AC3E}">
        <p14:creationId xmlns:p14="http://schemas.microsoft.com/office/powerpoint/2010/main" val="96064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1ED0B98-DE45-E26E-1BFD-FFC2F43576D6}"/>
            </a:ext>
          </a:extLst>
        </p:cNvPr>
        <p:cNvGrpSpPr/>
        <p:nvPr/>
      </p:nvGrpSpPr>
      <p:grpSpPr>
        <a:xfrm>
          <a:off x="0" y="0"/>
          <a:ext cx="0" cy="0"/>
          <a:chOff x="0" y="0"/>
          <a:chExt cx="0" cy="0"/>
        </a:xfrm>
      </p:grpSpPr>
      <p:graphicFrame>
        <p:nvGraphicFramePr>
          <p:cNvPr id="4" name="İçerik Yer Tutucusu 4">
            <a:extLst>
              <a:ext uri="{FF2B5EF4-FFF2-40B4-BE49-F238E27FC236}">
                <a16:creationId xmlns:a16="http://schemas.microsoft.com/office/drawing/2014/main" id="{BA711FDE-49CF-AA92-2E36-08485D44B4BB}"/>
              </a:ext>
            </a:extLst>
          </p:cNvPr>
          <p:cNvGraphicFramePr>
            <a:graphicFrameLocks/>
          </p:cNvGraphicFramePr>
          <p:nvPr>
            <p:extLst>
              <p:ext uri="{D42A27DB-BD31-4B8C-83A1-F6EECF244321}">
                <p14:modId xmlns:p14="http://schemas.microsoft.com/office/powerpoint/2010/main" val="1411176127"/>
              </p:ext>
            </p:extLst>
          </p:nvPr>
        </p:nvGraphicFramePr>
        <p:xfrm>
          <a:off x="479834" y="750022"/>
          <a:ext cx="10898403" cy="5357956"/>
        </p:xfrm>
        <a:graphic>
          <a:graphicData uri="http://schemas.openxmlformats.org/drawingml/2006/table">
            <a:tbl>
              <a:tblPr firstRow="1" firstCol="1" bandRow="1">
                <a:tableStyleId>{5C22544A-7EE6-4342-B048-85BDC9FD1C3A}</a:tableStyleId>
              </a:tblPr>
              <a:tblGrid>
                <a:gridCol w="3401619">
                  <a:extLst>
                    <a:ext uri="{9D8B030D-6E8A-4147-A177-3AD203B41FA5}">
                      <a16:colId xmlns:a16="http://schemas.microsoft.com/office/drawing/2014/main" val="2139836320"/>
                    </a:ext>
                  </a:extLst>
                </a:gridCol>
                <a:gridCol w="1199582">
                  <a:extLst>
                    <a:ext uri="{9D8B030D-6E8A-4147-A177-3AD203B41FA5}">
                      <a16:colId xmlns:a16="http://schemas.microsoft.com/office/drawing/2014/main" val="1068499166"/>
                    </a:ext>
                  </a:extLst>
                </a:gridCol>
                <a:gridCol w="2039769">
                  <a:extLst>
                    <a:ext uri="{9D8B030D-6E8A-4147-A177-3AD203B41FA5}">
                      <a16:colId xmlns:a16="http://schemas.microsoft.com/office/drawing/2014/main" val="3816772445"/>
                    </a:ext>
                  </a:extLst>
                </a:gridCol>
                <a:gridCol w="849804">
                  <a:extLst>
                    <a:ext uri="{9D8B030D-6E8A-4147-A177-3AD203B41FA5}">
                      <a16:colId xmlns:a16="http://schemas.microsoft.com/office/drawing/2014/main" val="1739800596"/>
                    </a:ext>
                  </a:extLst>
                </a:gridCol>
                <a:gridCol w="852208">
                  <a:extLst>
                    <a:ext uri="{9D8B030D-6E8A-4147-A177-3AD203B41FA5}">
                      <a16:colId xmlns:a16="http://schemas.microsoft.com/office/drawing/2014/main" val="783980598"/>
                    </a:ext>
                  </a:extLst>
                </a:gridCol>
                <a:gridCol w="852208">
                  <a:extLst>
                    <a:ext uri="{9D8B030D-6E8A-4147-A177-3AD203B41FA5}">
                      <a16:colId xmlns:a16="http://schemas.microsoft.com/office/drawing/2014/main" val="196093761"/>
                    </a:ext>
                  </a:extLst>
                </a:gridCol>
                <a:gridCol w="852208">
                  <a:extLst>
                    <a:ext uri="{9D8B030D-6E8A-4147-A177-3AD203B41FA5}">
                      <a16:colId xmlns:a16="http://schemas.microsoft.com/office/drawing/2014/main" val="822679284"/>
                    </a:ext>
                  </a:extLst>
                </a:gridCol>
                <a:gridCol w="851005">
                  <a:extLst>
                    <a:ext uri="{9D8B030D-6E8A-4147-A177-3AD203B41FA5}">
                      <a16:colId xmlns:a16="http://schemas.microsoft.com/office/drawing/2014/main" val="3396265376"/>
                    </a:ext>
                  </a:extLst>
                </a:gridCol>
              </a:tblGrid>
              <a:tr h="258736">
                <a:tc>
                  <a:txBody>
                    <a:bodyPr/>
                    <a:lstStyle/>
                    <a:p>
                      <a:pPr>
                        <a:lnSpc>
                          <a:spcPct val="107000"/>
                        </a:lnSpc>
                        <a:spcAft>
                          <a:spcPts val="800"/>
                        </a:spcAft>
                      </a:pPr>
                      <a:r>
                        <a:rPr lang="tr-TR" sz="1000">
                          <a:effectLst/>
                        </a:rPr>
                        <a:t>Amaç (A4)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Sürdürülebilir kalkınma amaçlarına yönelik faaliyetleri geliştirmek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66621816"/>
                  </a:ext>
                </a:extLst>
              </a:tr>
              <a:tr h="258736">
                <a:tc>
                  <a:txBody>
                    <a:bodyPr/>
                    <a:lstStyle/>
                    <a:p>
                      <a:pPr>
                        <a:lnSpc>
                          <a:spcPct val="107000"/>
                        </a:lnSpc>
                        <a:spcAft>
                          <a:spcPts val="800"/>
                        </a:spcAft>
                      </a:pPr>
                      <a:r>
                        <a:rPr lang="tr-TR" sz="1000">
                          <a:effectLst/>
                        </a:rPr>
                        <a:t>Hedef (H4.3)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Üniversitenin ekolojik ayak izini azaltmak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76842740"/>
                  </a:ext>
                </a:extLst>
              </a:tr>
              <a:tr h="529490">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Hayat Boyu Öğrenme/Yükseköğretim Kurumları Sürekli Eğitim Faaliyetleri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5749296"/>
                  </a:ext>
                </a:extLst>
              </a:tr>
              <a:tr h="800246">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Toplumun tüm kesimlerine ihtiyaç duyduğu alanlarda eğitimler verilmesi, kamu kurum ve kuruluşları, özel sektör ve uluslararası kuruluşlarla iş birliğinin gelişmesine katkıda bulunulması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21229607"/>
                  </a:ext>
                </a:extLst>
              </a:tr>
              <a:tr h="968940">
                <a:tc>
                  <a:txBody>
                    <a:bodyPr/>
                    <a:lstStyle/>
                    <a:p>
                      <a:pPr algn="ctr">
                        <a:lnSpc>
                          <a:spcPct val="107000"/>
                        </a:lnSpc>
                        <a:spcAft>
                          <a:spcPts val="800"/>
                        </a:spcAft>
                      </a:pPr>
                      <a:r>
                        <a:rPr lang="tr-TR" sz="1000">
                          <a:effectLst/>
                        </a:rPr>
                        <a:t> </a:t>
                      </a:r>
                    </a:p>
                    <a:p>
                      <a:pPr>
                        <a:lnSpc>
                          <a:spcPct val="107000"/>
                        </a:lnSpc>
                        <a:spcAft>
                          <a:spcPts val="800"/>
                        </a:spcAft>
                      </a:pPr>
                      <a:r>
                        <a:rPr lang="tr-TR" sz="1000">
                          <a:effectLst/>
                        </a:rPr>
                        <a:t>Performans Göstergeleri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Hedef Etkisi </a:t>
                      </a:r>
                    </a:p>
                    <a:p>
                      <a:pPr algn="ctr">
                        <a:lnSpc>
                          <a:spcPct val="107000"/>
                        </a:lnSpc>
                        <a:spcAft>
                          <a:spcPts val="80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Plan Dönemi başlangıç Değeri (2024)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4698005"/>
                  </a:ext>
                </a:extLst>
              </a:tr>
              <a:tr h="506084">
                <a:tc>
                  <a:txBody>
                    <a:bodyPr/>
                    <a:lstStyle/>
                    <a:p>
                      <a:pPr marR="168910" algn="l">
                        <a:spcBef>
                          <a:spcPts val="305"/>
                        </a:spcBef>
                      </a:pPr>
                      <a:r>
                        <a:rPr lang="tr-TR" sz="1000" dirty="0">
                          <a:effectLst/>
                        </a:rPr>
                        <a:t>PG4.3.1. Kişi Başı Elektrik Tüketimi (</a:t>
                      </a:r>
                      <a:r>
                        <a:rPr lang="tr-TR" sz="1000" dirty="0" err="1">
                          <a:effectLst/>
                        </a:rPr>
                        <a:t>kwh</a:t>
                      </a:r>
                      <a:r>
                        <a:rPr lang="tr-TR" sz="10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143,22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138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118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6116940"/>
                  </a:ext>
                </a:extLst>
              </a:tr>
              <a:tr h="506084">
                <a:tc>
                  <a:txBody>
                    <a:bodyPr/>
                    <a:lstStyle/>
                    <a:p>
                      <a:pPr marR="168910" algn="l">
                        <a:spcBef>
                          <a:spcPts val="305"/>
                        </a:spcBef>
                      </a:pPr>
                      <a:r>
                        <a:rPr lang="tr-TR" sz="1000">
                          <a:effectLst/>
                        </a:rPr>
                        <a:t>PG4.3.2. Kişi Başı Su Tüketimi (m</a:t>
                      </a:r>
                      <a:r>
                        <a:rPr lang="tr-TR" sz="1000" baseline="30000">
                          <a:effectLst/>
                        </a:rPr>
                        <a:t>3</a:t>
                      </a:r>
                      <a:r>
                        <a:rPr lang="tr-TR" sz="1000">
                          <a:effectLst/>
                        </a:rPr>
                        <a:t>)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3,18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2,90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2,60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8637664"/>
                  </a:ext>
                </a:extLst>
              </a:tr>
              <a:tr h="506084">
                <a:tc>
                  <a:txBody>
                    <a:bodyPr/>
                    <a:lstStyle/>
                    <a:p>
                      <a:pPr marR="168910" algn="l">
                        <a:spcBef>
                          <a:spcPts val="305"/>
                        </a:spcBef>
                      </a:pPr>
                      <a:r>
                        <a:rPr lang="tr-TR" sz="1000">
                          <a:effectLst/>
                        </a:rPr>
                        <a:t>PG4.3.3. Geri Dönüştürülen Atıkların Ağırlığı (kg)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300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350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400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500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750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7473549"/>
                  </a:ext>
                </a:extLst>
              </a:tr>
              <a:tr h="506084">
                <a:tc>
                  <a:txBody>
                    <a:bodyPr/>
                    <a:lstStyle/>
                    <a:p>
                      <a:pPr marR="168910" algn="l">
                        <a:spcBef>
                          <a:spcPts val="305"/>
                        </a:spcBef>
                      </a:pPr>
                      <a:r>
                        <a:rPr lang="tr-TR" sz="1000">
                          <a:effectLst/>
                        </a:rPr>
                        <a:t>PG4.3.4. Toplam Karbon Ayak İzi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40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8,56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8,32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8,00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7,60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7,10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6,60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0440784"/>
                  </a:ext>
                </a:extLst>
              </a:tr>
              <a:tr h="258736">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dirty="0">
                          <a:effectLst/>
                        </a:rPr>
                        <a:t>Yapı İşleri ve Teknik Daire Başkanlığı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61100608"/>
                  </a:ext>
                </a:extLst>
              </a:tr>
              <a:tr h="258736">
                <a:tc>
                  <a:txBody>
                    <a:bodyPr/>
                    <a:lstStyle/>
                    <a:p>
                      <a:pPr>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Bef>
                          <a:spcPts val="305"/>
                        </a:spcBef>
                        <a:spcAft>
                          <a:spcPts val="800"/>
                        </a:spcAft>
                        <a:tabLst>
                          <a:tab pos="179705" algn="l"/>
                        </a:tabLst>
                      </a:pPr>
                      <a:r>
                        <a:rPr lang="tr-TR" sz="1000" dirty="0">
                          <a:effectLst/>
                        </a:rPr>
                        <a:t>Tüm Birimler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21809299"/>
                  </a:ext>
                </a:extLst>
              </a:tr>
            </a:tbl>
          </a:graphicData>
        </a:graphic>
      </p:graphicFrame>
      <p:sp>
        <p:nvSpPr>
          <p:cNvPr id="2" name="Metin kutusu 1">
            <a:extLst>
              <a:ext uri="{FF2B5EF4-FFF2-40B4-BE49-F238E27FC236}">
                <a16:creationId xmlns:a16="http://schemas.microsoft.com/office/drawing/2014/main" id="{979E9465-A09C-A669-015A-00F8B39B5925}"/>
              </a:ext>
            </a:extLst>
          </p:cNvPr>
          <p:cNvSpPr txBox="1"/>
          <p:nvPr/>
        </p:nvSpPr>
        <p:spPr>
          <a:xfrm>
            <a:off x="479834" y="285587"/>
            <a:ext cx="8978782" cy="400110"/>
          </a:xfrm>
          <a:prstGeom prst="rect">
            <a:avLst/>
          </a:prstGeom>
          <a:noFill/>
        </p:spPr>
        <p:txBody>
          <a:bodyPr wrap="square" rtlCol="0">
            <a:spAutoFit/>
          </a:bodyPr>
          <a:lstStyle/>
          <a:p>
            <a:r>
              <a:rPr lang="tr-TR" sz="2000" b="1" dirty="0">
                <a:solidFill>
                  <a:srgbClr val="192E5A"/>
                </a:solidFill>
              </a:rPr>
              <a:t>2025-2029 Stratejik Planı Performans Göstergeleri</a:t>
            </a:r>
          </a:p>
        </p:txBody>
      </p:sp>
    </p:spTree>
    <p:extLst>
      <p:ext uri="{BB962C8B-B14F-4D97-AF65-F5344CB8AC3E}">
        <p14:creationId xmlns:p14="http://schemas.microsoft.com/office/powerpoint/2010/main" val="106672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D851C0B-9E82-91AF-55FE-3DC5C94F6320}"/>
            </a:ext>
          </a:extLst>
        </p:cNvPr>
        <p:cNvGrpSpPr/>
        <p:nvPr/>
      </p:nvGrpSpPr>
      <p:grpSpPr>
        <a:xfrm>
          <a:off x="0" y="0"/>
          <a:ext cx="0" cy="0"/>
          <a:chOff x="0" y="0"/>
          <a:chExt cx="0" cy="0"/>
        </a:xfrm>
      </p:grpSpPr>
      <p:graphicFrame>
        <p:nvGraphicFramePr>
          <p:cNvPr id="6" name="İçerik Yer Tutucusu 4">
            <a:extLst>
              <a:ext uri="{FF2B5EF4-FFF2-40B4-BE49-F238E27FC236}">
                <a16:creationId xmlns:a16="http://schemas.microsoft.com/office/drawing/2014/main" id="{6469FE9D-E212-C3F6-06D7-FC825866D4CB}"/>
              </a:ext>
            </a:extLst>
          </p:cNvPr>
          <p:cNvGraphicFramePr>
            <a:graphicFrameLocks/>
          </p:cNvGraphicFramePr>
          <p:nvPr>
            <p:extLst>
              <p:ext uri="{D42A27DB-BD31-4B8C-83A1-F6EECF244321}">
                <p14:modId xmlns:p14="http://schemas.microsoft.com/office/powerpoint/2010/main" val="2880074406"/>
              </p:ext>
            </p:extLst>
          </p:nvPr>
        </p:nvGraphicFramePr>
        <p:xfrm>
          <a:off x="1070280" y="1013991"/>
          <a:ext cx="10807868" cy="5377350"/>
        </p:xfrm>
        <a:graphic>
          <a:graphicData uri="http://schemas.openxmlformats.org/drawingml/2006/table">
            <a:tbl>
              <a:tblPr firstRow="1" firstCol="1" bandRow="1">
                <a:tableStyleId>{5C22544A-7EE6-4342-B048-85BDC9FD1C3A}</a:tableStyleId>
              </a:tblPr>
              <a:tblGrid>
                <a:gridCol w="3393078">
                  <a:extLst>
                    <a:ext uri="{9D8B030D-6E8A-4147-A177-3AD203B41FA5}">
                      <a16:colId xmlns:a16="http://schemas.microsoft.com/office/drawing/2014/main" val="2139836320"/>
                    </a:ext>
                  </a:extLst>
                </a:gridCol>
                <a:gridCol w="7414790">
                  <a:extLst>
                    <a:ext uri="{9D8B030D-6E8A-4147-A177-3AD203B41FA5}">
                      <a16:colId xmlns:a16="http://schemas.microsoft.com/office/drawing/2014/main" val="1068499166"/>
                    </a:ext>
                  </a:extLst>
                </a:gridCol>
              </a:tblGrid>
              <a:tr h="298330">
                <a:tc>
                  <a:txBody>
                    <a:bodyPr/>
                    <a:lstStyle/>
                    <a:p>
                      <a:pPr>
                        <a:lnSpc>
                          <a:spcPct val="107000"/>
                        </a:lnSpc>
                        <a:spcAft>
                          <a:spcPts val="800"/>
                        </a:spcAft>
                      </a:pPr>
                      <a:r>
                        <a:rPr lang="tr-TR" sz="1000">
                          <a:effectLst/>
                        </a:rPr>
                        <a:t>Amaç (A4)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Sürdürülebilir kalkınma amaçlarına yönelik faaliyetleri geliştirmek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6621816"/>
                  </a:ext>
                </a:extLst>
              </a:tr>
              <a:tr h="298330">
                <a:tc>
                  <a:txBody>
                    <a:bodyPr/>
                    <a:lstStyle/>
                    <a:p>
                      <a:pPr>
                        <a:lnSpc>
                          <a:spcPct val="107000"/>
                        </a:lnSpc>
                        <a:spcAft>
                          <a:spcPts val="800"/>
                        </a:spcAft>
                      </a:pPr>
                      <a:r>
                        <a:rPr lang="tr-TR" sz="1000">
                          <a:effectLst/>
                        </a:rPr>
                        <a:t>Hedef (H4.3)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Üniversitenin ekolojik ayak izini azaltmak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6842740"/>
                  </a:ext>
                </a:extLst>
              </a:tr>
              <a:tr h="610519">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Hayat Boyu Öğrenme/Yükseköğretim Kurumları Sürekli Eğitim Faaliyetleri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749296"/>
                  </a:ext>
                </a:extLst>
              </a:tr>
              <a:tr h="922708">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a:effectLst/>
                        </a:rPr>
                        <a:t>Toplumun tüm kesimlerine ihtiyaç duyduğu alanlarda eğitimler verilmesi, kamu kurum ve kuruluşları, özel sektör ve uluslararası kuruluşlarla iş birliğinin gelişmesine katkıda bulunulması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1229607"/>
                  </a:ext>
                </a:extLst>
              </a:tr>
              <a:tr h="316687">
                <a:tc>
                  <a:txBody>
                    <a:bodyPr/>
                    <a:lstStyle/>
                    <a:p>
                      <a:pPr algn="l">
                        <a:lnSpc>
                          <a:spcPct val="107000"/>
                        </a:lnSpc>
                        <a:spcAft>
                          <a:spcPts val="800"/>
                        </a:spcAft>
                      </a:pPr>
                      <a:r>
                        <a:rPr lang="tr-TR" sz="1000" b="1" dirty="0">
                          <a:effectLst/>
                        </a:rPr>
                        <a:t> Performans Göstergeleri </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b="1" dirty="0">
                          <a:effectLst/>
                          <a:latin typeface="Calibri" panose="020F0502020204030204" pitchFamily="34" charset="0"/>
                          <a:ea typeface="Calibri" panose="020F0502020204030204" pitchFamily="34" charset="0"/>
                          <a:cs typeface="Times New Roman" panose="02020603050405020304" pitchFamily="18" charset="0"/>
                        </a:rPr>
                        <a:t>Hesaplama Yöntemleri ve Veri Giriş Dönemi</a:t>
                      </a:r>
                    </a:p>
                  </a:txBody>
                  <a:tcPr marL="68580" marR="68580" marT="0" marB="0" anchor="ctr"/>
                </a:tc>
                <a:extLst>
                  <a:ext uri="{0D108BD9-81ED-4DB2-BD59-A6C34878D82A}">
                    <a16:rowId xmlns:a16="http://schemas.microsoft.com/office/drawing/2014/main" val="2054698005"/>
                  </a:ext>
                </a:extLst>
              </a:tr>
              <a:tr h="583529">
                <a:tc>
                  <a:txBody>
                    <a:bodyPr/>
                    <a:lstStyle/>
                    <a:p>
                      <a:pPr marR="168910" algn="l">
                        <a:spcBef>
                          <a:spcPts val="305"/>
                        </a:spcBef>
                      </a:pPr>
                      <a:r>
                        <a:rPr lang="tr-TR" sz="1000" dirty="0">
                          <a:effectLst/>
                        </a:rPr>
                        <a:t>PG4.3.1. Kişi Başı Elektrik Tüketimi (</a:t>
                      </a:r>
                      <a:r>
                        <a:rPr lang="tr-TR" sz="1000" dirty="0" err="1">
                          <a:effectLst/>
                        </a:rPr>
                        <a:t>kwh</a:t>
                      </a:r>
                      <a:r>
                        <a:rPr lang="tr-TR" sz="10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İlgili veri döneminde üniversitemiz </a:t>
                      </a:r>
                      <a:r>
                        <a:rPr lang="tr-TR" sz="1000" dirty="0"/>
                        <a:t>elektrik enerjisinin her bir kişi tarafından ortalama ne kadar kullanıldığını gösteren bir ölçüttür. Bu oran toplam elektrik tüketiminin, toplam üniversitemizde bulunan kişi sayısına </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oranlanması yöntemiyle elde edilen değeri </a:t>
                      </a:r>
                      <a:r>
                        <a:rPr lang="tr-TR" sz="1000" dirty="0"/>
                        <a:t>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6116940"/>
                  </a:ext>
                </a:extLst>
              </a:tr>
              <a:tr h="583529">
                <a:tc>
                  <a:txBody>
                    <a:bodyPr/>
                    <a:lstStyle/>
                    <a:p>
                      <a:pPr marR="168910" algn="l">
                        <a:spcBef>
                          <a:spcPts val="305"/>
                        </a:spcBef>
                      </a:pPr>
                      <a:r>
                        <a:rPr lang="tr-TR" sz="1000" dirty="0">
                          <a:effectLst/>
                        </a:rPr>
                        <a:t>PG4.3.2. Kişi Başı Su Tüketimi (m</a:t>
                      </a:r>
                      <a:r>
                        <a:rPr lang="tr-TR" sz="1000" baseline="30000" dirty="0">
                          <a:effectLst/>
                        </a:rPr>
                        <a:t>3</a:t>
                      </a:r>
                      <a:r>
                        <a:rPr lang="tr-TR" sz="10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İlgili veri döneminde üniversitemiz </a:t>
                      </a:r>
                      <a:r>
                        <a:rPr lang="tr-TR" sz="1000" dirty="0"/>
                        <a:t>her bireyin ortalama ne kadar su kullandığını gösteren bir ölçüttür. Bu oran toplam su tüketiminin , toplam üniversitemizde bulunan kişi sayısına </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oranlanması yöntemiyle elde edilen değeri </a:t>
                      </a:r>
                      <a:r>
                        <a:rPr lang="tr-TR" sz="1000" dirty="0"/>
                        <a:t>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8637664"/>
                  </a:ext>
                </a:extLst>
              </a:tr>
              <a:tr h="583529">
                <a:tc>
                  <a:txBody>
                    <a:bodyPr/>
                    <a:lstStyle/>
                    <a:p>
                      <a:pPr marR="168910" algn="l">
                        <a:spcBef>
                          <a:spcPts val="305"/>
                        </a:spcBef>
                      </a:pPr>
                      <a:r>
                        <a:rPr lang="tr-TR" sz="1000" dirty="0">
                          <a:effectLst/>
                        </a:rPr>
                        <a:t>PG4.3.3. Geri Dönüştürülen Atıkların Ağırlığı (kg)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dirty="0"/>
                        <a:t>İlgili veri döneminde üniversitemizde geri dönüşüm yoluyla işlenebilecek atıkların toplam ağırlığını ifade eder. Bu ölçüm, geri dönüştürülebilir materyallerin toplama ve işleme sürecine katılan miktarı gösterir.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7473549"/>
                  </a:ext>
                </a:extLst>
              </a:tr>
              <a:tr h="583529">
                <a:tc>
                  <a:txBody>
                    <a:bodyPr/>
                    <a:lstStyle/>
                    <a:p>
                      <a:pPr marR="168910" algn="l">
                        <a:spcBef>
                          <a:spcPts val="305"/>
                        </a:spcBef>
                      </a:pPr>
                      <a:r>
                        <a:rPr lang="tr-TR" sz="1000" dirty="0">
                          <a:effectLst/>
                        </a:rPr>
                        <a:t>PG4.3.4. Toplam Karbon Ayak İzi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İlgili veri döneminde üniversitemizde </a:t>
                      </a:r>
                      <a:r>
                        <a:rPr lang="tr-TR" sz="1000" dirty="0"/>
                        <a:t>doğrudan ve dolaylı olarak atmosfere saldığı karbondioksit (CO₂) ve diğer sera gazlarının toplam miktarını ölçen bir göstergedir. Tüm sera gazı emisyonlarının toplamıdır.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0440784"/>
                  </a:ext>
                </a:extLst>
              </a:tr>
              <a:tr h="298330">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000" dirty="0">
                          <a:effectLst/>
                        </a:rPr>
                        <a:t>Yapı İşleri ve Teknik Daire Başkanlığı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1100608"/>
                  </a:ext>
                </a:extLst>
              </a:tr>
              <a:tr h="298330">
                <a:tc>
                  <a:txBody>
                    <a:bodyPr/>
                    <a:lstStyle/>
                    <a:p>
                      <a:pPr>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305"/>
                        </a:spcBef>
                        <a:spcAft>
                          <a:spcPts val="800"/>
                        </a:spcAft>
                        <a:tabLst>
                          <a:tab pos="179705" algn="l"/>
                        </a:tabLst>
                      </a:pPr>
                      <a:r>
                        <a:rPr lang="tr-TR" sz="1000" dirty="0">
                          <a:effectLst/>
                        </a:rPr>
                        <a:t>Tüm Birimler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1809299"/>
                  </a:ext>
                </a:extLst>
              </a:tr>
            </a:tbl>
          </a:graphicData>
        </a:graphic>
      </p:graphicFrame>
      <p:sp>
        <p:nvSpPr>
          <p:cNvPr id="4" name="Metin kutusu 3">
            <a:extLst>
              <a:ext uri="{FF2B5EF4-FFF2-40B4-BE49-F238E27FC236}">
                <a16:creationId xmlns:a16="http://schemas.microsoft.com/office/drawing/2014/main" id="{7DE466C4-68F0-45EE-6807-FDCF0F17AA19}"/>
              </a:ext>
            </a:extLst>
          </p:cNvPr>
          <p:cNvSpPr txBox="1"/>
          <p:nvPr/>
        </p:nvSpPr>
        <p:spPr>
          <a:xfrm>
            <a:off x="1070280" y="466659"/>
            <a:ext cx="8978782" cy="400110"/>
          </a:xfrm>
          <a:prstGeom prst="rect">
            <a:avLst/>
          </a:prstGeom>
          <a:noFill/>
        </p:spPr>
        <p:txBody>
          <a:bodyPr wrap="square" rtlCol="0">
            <a:spAutoFit/>
          </a:bodyPr>
          <a:lstStyle/>
          <a:p>
            <a:r>
              <a:rPr lang="tr-TR" sz="2000" b="1" dirty="0">
                <a:solidFill>
                  <a:srgbClr val="192E5A"/>
                </a:solidFill>
              </a:rPr>
              <a:t>2025-2029 Stratejik Plan Performans Göstergelerinin Hesaplama Yöntemleri</a:t>
            </a:r>
          </a:p>
        </p:txBody>
      </p:sp>
    </p:spTree>
    <p:extLst>
      <p:ext uri="{BB962C8B-B14F-4D97-AF65-F5344CB8AC3E}">
        <p14:creationId xmlns:p14="http://schemas.microsoft.com/office/powerpoint/2010/main" val="176024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309FCCB-1573-604A-AB36-DA7CCF696703}"/>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0CF6F385-9AB5-431E-F658-AE2898EEEE83}"/>
              </a:ext>
            </a:extLst>
          </p:cNvPr>
          <p:cNvSpPr txBox="1"/>
          <p:nvPr/>
        </p:nvSpPr>
        <p:spPr>
          <a:xfrm>
            <a:off x="592898" y="720154"/>
            <a:ext cx="8978782" cy="400110"/>
          </a:xfrm>
          <a:prstGeom prst="rect">
            <a:avLst/>
          </a:prstGeom>
          <a:noFill/>
        </p:spPr>
        <p:txBody>
          <a:bodyPr wrap="square" rtlCol="0">
            <a:spAutoFit/>
          </a:bodyPr>
          <a:lstStyle/>
          <a:p>
            <a:r>
              <a:rPr lang="tr-TR" sz="2000" b="1" dirty="0">
                <a:solidFill>
                  <a:srgbClr val="192E5A"/>
                </a:solidFill>
              </a:rPr>
              <a:t>2025-2029 Stratejik Planı Performans Göstergeleri</a:t>
            </a:r>
          </a:p>
        </p:txBody>
      </p:sp>
      <p:graphicFrame>
        <p:nvGraphicFramePr>
          <p:cNvPr id="4" name="İçerik Yer Tutucusu 5">
            <a:extLst>
              <a:ext uri="{FF2B5EF4-FFF2-40B4-BE49-F238E27FC236}">
                <a16:creationId xmlns:a16="http://schemas.microsoft.com/office/drawing/2014/main" id="{A6984C6E-20EA-65C3-FB1C-112476034CB9}"/>
              </a:ext>
            </a:extLst>
          </p:cNvPr>
          <p:cNvGraphicFramePr>
            <a:graphicFrameLocks/>
          </p:cNvGraphicFramePr>
          <p:nvPr>
            <p:extLst>
              <p:ext uri="{D42A27DB-BD31-4B8C-83A1-F6EECF244321}">
                <p14:modId xmlns:p14="http://schemas.microsoft.com/office/powerpoint/2010/main" val="3996199913"/>
              </p:ext>
            </p:extLst>
          </p:nvPr>
        </p:nvGraphicFramePr>
        <p:xfrm>
          <a:off x="592898" y="1327195"/>
          <a:ext cx="11158499" cy="5028338"/>
        </p:xfrm>
        <a:graphic>
          <a:graphicData uri="http://schemas.openxmlformats.org/drawingml/2006/table">
            <a:tbl>
              <a:tblPr firstRow="1" firstCol="1" bandRow="1">
                <a:tableStyleId>{5C22544A-7EE6-4342-B048-85BDC9FD1C3A}</a:tableStyleId>
              </a:tblPr>
              <a:tblGrid>
                <a:gridCol w="3482802">
                  <a:extLst>
                    <a:ext uri="{9D8B030D-6E8A-4147-A177-3AD203B41FA5}">
                      <a16:colId xmlns:a16="http://schemas.microsoft.com/office/drawing/2014/main" val="2115555817"/>
                    </a:ext>
                  </a:extLst>
                </a:gridCol>
                <a:gridCol w="1228211">
                  <a:extLst>
                    <a:ext uri="{9D8B030D-6E8A-4147-A177-3AD203B41FA5}">
                      <a16:colId xmlns:a16="http://schemas.microsoft.com/office/drawing/2014/main" val="3972886195"/>
                    </a:ext>
                  </a:extLst>
                </a:gridCol>
                <a:gridCol w="2088450">
                  <a:extLst>
                    <a:ext uri="{9D8B030D-6E8A-4147-A177-3AD203B41FA5}">
                      <a16:colId xmlns:a16="http://schemas.microsoft.com/office/drawing/2014/main" val="4075240211"/>
                    </a:ext>
                  </a:extLst>
                </a:gridCol>
                <a:gridCol w="870085">
                  <a:extLst>
                    <a:ext uri="{9D8B030D-6E8A-4147-A177-3AD203B41FA5}">
                      <a16:colId xmlns:a16="http://schemas.microsoft.com/office/drawing/2014/main" val="2023737114"/>
                    </a:ext>
                  </a:extLst>
                </a:gridCol>
                <a:gridCol w="872545">
                  <a:extLst>
                    <a:ext uri="{9D8B030D-6E8A-4147-A177-3AD203B41FA5}">
                      <a16:colId xmlns:a16="http://schemas.microsoft.com/office/drawing/2014/main" val="3738833508"/>
                    </a:ext>
                  </a:extLst>
                </a:gridCol>
                <a:gridCol w="872545">
                  <a:extLst>
                    <a:ext uri="{9D8B030D-6E8A-4147-A177-3AD203B41FA5}">
                      <a16:colId xmlns:a16="http://schemas.microsoft.com/office/drawing/2014/main" val="3414195899"/>
                    </a:ext>
                  </a:extLst>
                </a:gridCol>
                <a:gridCol w="872545">
                  <a:extLst>
                    <a:ext uri="{9D8B030D-6E8A-4147-A177-3AD203B41FA5}">
                      <a16:colId xmlns:a16="http://schemas.microsoft.com/office/drawing/2014/main" val="4213169329"/>
                    </a:ext>
                  </a:extLst>
                </a:gridCol>
                <a:gridCol w="871316">
                  <a:extLst>
                    <a:ext uri="{9D8B030D-6E8A-4147-A177-3AD203B41FA5}">
                      <a16:colId xmlns:a16="http://schemas.microsoft.com/office/drawing/2014/main" val="815769694"/>
                    </a:ext>
                  </a:extLst>
                </a:gridCol>
              </a:tblGrid>
              <a:tr h="173749">
                <a:tc>
                  <a:txBody>
                    <a:bodyPr/>
                    <a:lstStyle/>
                    <a:p>
                      <a:pPr>
                        <a:lnSpc>
                          <a:spcPct val="107000"/>
                        </a:lnSpc>
                        <a:spcAft>
                          <a:spcPts val="800"/>
                        </a:spcAft>
                      </a:pPr>
                      <a:r>
                        <a:rPr lang="tr-TR" sz="1000">
                          <a:effectLst/>
                        </a:rPr>
                        <a:t>Amaç (A4)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gridSpan="7">
                  <a:txBody>
                    <a:bodyPr/>
                    <a:lstStyle/>
                    <a:p>
                      <a:pPr>
                        <a:lnSpc>
                          <a:spcPct val="107000"/>
                        </a:lnSpc>
                        <a:spcAft>
                          <a:spcPts val="800"/>
                        </a:spcAft>
                      </a:pPr>
                      <a:r>
                        <a:rPr lang="tr-TR" sz="1000">
                          <a:effectLst/>
                        </a:rPr>
                        <a:t>Sürdürülebilir kalkınma amaçlarına yönelik faaliyetleri geliştirmek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93059906"/>
                  </a:ext>
                </a:extLst>
              </a:tr>
              <a:tr h="332395">
                <a:tc>
                  <a:txBody>
                    <a:bodyPr/>
                    <a:lstStyle/>
                    <a:p>
                      <a:pPr>
                        <a:lnSpc>
                          <a:spcPct val="107000"/>
                        </a:lnSpc>
                        <a:spcAft>
                          <a:spcPts val="800"/>
                        </a:spcAft>
                      </a:pPr>
                      <a:r>
                        <a:rPr lang="tr-TR" sz="1000">
                          <a:effectLst/>
                        </a:rPr>
                        <a:t>Hedef (H4.4)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gridSpan="7">
                  <a:txBody>
                    <a:bodyPr/>
                    <a:lstStyle/>
                    <a:p>
                      <a:pPr>
                        <a:lnSpc>
                          <a:spcPct val="107000"/>
                        </a:lnSpc>
                        <a:spcAft>
                          <a:spcPts val="800"/>
                        </a:spcAft>
                      </a:pPr>
                      <a:r>
                        <a:rPr lang="tr-TR" sz="1000">
                          <a:effectLst/>
                        </a:rPr>
                        <a:t>Sürdürülebilirlik kalkınma amaçlarına katkıda bulunan eğitim-öğretim ve öğrenme faaliyetlerini artırmak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39645981"/>
                  </a:ext>
                </a:extLst>
              </a:tr>
              <a:tr h="332395">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gridSpan="7">
                  <a:txBody>
                    <a:bodyPr/>
                    <a:lstStyle/>
                    <a:p>
                      <a:pPr>
                        <a:lnSpc>
                          <a:spcPct val="107000"/>
                        </a:lnSpc>
                        <a:spcAft>
                          <a:spcPts val="800"/>
                        </a:spcAft>
                      </a:pPr>
                      <a:r>
                        <a:rPr lang="tr-TR" sz="1000">
                          <a:effectLst/>
                        </a:rPr>
                        <a:t>Hayat Boyu Öğrenme/Yükseköğretim Kurumları Sürekli Eğitim Faaliyetleri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1355698"/>
                  </a:ext>
                </a:extLst>
              </a:tr>
              <a:tr h="502354">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gridSpan="7">
                  <a:txBody>
                    <a:bodyPr/>
                    <a:lstStyle/>
                    <a:p>
                      <a:pPr>
                        <a:lnSpc>
                          <a:spcPct val="107000"/>
                        </a:lnSpc>
                        <a:spcAft>
                          <a:spcPts val="800"/>
                        </a:spcAft>
                      </a:pPr>
                      <a:r>
                        <a:rPr lang="tr-TR" sz="1000">
                          <a:effectLst/>
                        </a:rPr>
                        <a:t>Toplumun tüm kesimlerine ihtiyaç duyduğu alanlarda eğitimler verilmesi, kamu kurum ve kuruluşları, özel sektör ve uluslararası kuruluşlarla iş birliğinin gelişmesine katkıda bulunulması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85287856"/>
                  </a:ext>
                </a:extLst>
              </a:tr>
              <a:tr h="600013">
                <a:tc>
                  <a:txBody>
                    <a:bodyPr/>
                    <a:lstStyle/>
                    <a:p>
                      <a:pPr algn="ctr">
                        <a:lnSpc>
                          <a:spcPct val="107000"/>
                        </a:lnSpc>
                        <a:spcAft>
                          <a:spcPts val="800"/>
                        </a:spcAft>
                      </a:pPr>
                      <a:r>
                        <a:rPr lang="tr-TR" sz="1000">
                          <a:effectLst/>
                        </a:rPr>
                        <a:t> </a:t>
                      </a:r>
                    </a:p>
                    <a:p>
                      <a:pPr>
                        <a:lnSpc>
                          <a:spcPct val="107000"/>
                        </a:lnSpc>
                        <a:spcAft>
                          <a:spcPts val="800"/>
                        </a:spcAft>
                      </a:pPr>
                      <a:r>
                        <a:rPr lang="tr-TR" sz="1000">
                          <a:effectLst/>
                        </a:rPr>
                        <a:t>Performans Göstergeleri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a:effectLst/>
                        </a:rPr>
                        <a:t>Hedef Etkisi </a:t>
                      </a:r>
                    </a:p>
                    <a:p>
                      <a:pPr algn="ctr">
                        <a:lnSpc>
                          <a:spcPct val="107000"/>
                        </a:lnSpc>
                        <a:spcAft>
                          <a:spcPts val="80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a:effectLst/>
                        </a:rPr>
                        <a:t>Plan Dönemi başlangıç Değeri (2024)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a:effectLst/>
                        </a:rPr>
                        <a:t>2025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a:effectLst/>
                        </a:rPr>
                        <a:t>2026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a:effectLst/>
                        </a:rPr>
                        <a:t>2027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a:effectLst/>
                        </a:rPr>
                        <a:t>2028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a:effectLst/>
                        </a:rPr>
                        <a:t>2029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extLst>
                  <a:ext uri="{0D108BD9-81ED-4DB2-BD59-A6C34878D82A}">
                    <a16:rowId xmlns:a16="http://schemas.microsoft.com/office/drawing/2014/main" val="528446514"/>
                  </a:ext>
                </a:extLst>
              </a:tr>
              <a:tr h="794139">
                <a:tc>
                  <a:txBody>
                    <a:bodyPr/>
                    <a:lstStyle/>
                    <a:p>
                      <a:pPr marR="168910" algn="l">
                        <a:spcBef>
                          <a:spcPts val="305"/>
                        </a:spcBef>
                      </a:pPr>
                      <a:r>
                        <a:rPr lang="tr-TR" sz="1000" dirty="0">
                          <a:effectLst/>
                        </a:rPr>
                        <a:t>PG4.4.1. BM Sürdürülebilirlik hedefleriyle ilişkilendirilen ders sayısı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dirty="0">
                          <a:effectLst/>
                        </a:rPr>
                        <a:t>50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dirty="0">
                          <a:effectLst/>
                        </a:rPr>
                        <a:t>166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dirty="0">
                          <a:effectLst/>
                        </a:rPr>
                        <a:t>170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dirty="0">
                          <a:effectLst/>
                        </a:rPr>
                        <a:t>174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dirty="0">
                          <a:effectLst/>
                        </a:rPr>
                        <a:t>178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dirty="0">
                          <a:effectLst/>
                        </a:rPr>
                        <a:t>182</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dirty="0">
                          <a:effectLst/>
                        </a:rPr>
                        <a:t>186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extLst>
                  <a:ext uri="{0D108BD9-81ED-4DB2-BD59-A6C34878D82A}">
                    <a16:rowId xmlns:a16="http://schemas.microsoft.com/office/drawing/2014/main" val="1150395789"/>
                  </a:ext>
                </a:extLst>
              </a:tr>
              <a:tr h="1270623">
                <a:tc>
                  <a:txBody>
                    <a:bodyPr/>
                    <a:lstStyle/>
                    <a:p>
                      <a:pPr marR="168910" algn="l">
                        <a:spcBef>
                          <a:spcPts val="305"/>
                        </a:spcBef>
                      </a:pPr>
                      <a:r>
                        <a:rPr lang="tr-TR" sz="1000">
                          <a:effectLst/>
                        </a:rPr>
                        <a:t>PG4.4.2. BM Sürdürülebilirlik hedefleriyle ilişkilendirilen öğrencilere, personele ve topluma yönelik etkinlik (seminer, webinar, çalıştay) sayısı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a:effectLst/>
                        </a:rPr>
                        <a:t>50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dirty="0">
                          <a:effectLst/>
                        </a:rPr>
                        <a:t>29</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a:effectLst/>
                        </a:rPr>
                        <a:t>40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a:effectLst/>
                        </a:rPr>
                        <a:t>45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a:effectLst/>
                        </a:rPr>
                        <a:t>50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a:effectLst/>
                        </a:rPr>
                        <a:t>55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ctr">
                        <a:lnSpc>
                          <a:spcPct val="107000"/>
                        </a:lnSpc>
                        <a:spcAft>
                          <a:spcPts val="800"/>
                        </a:spcAft>
                      </a:pPr>
                      <a:r>
                        <a:rPr lang="tr-TR" sz="1000">
                          <a:effectLst/>
                        </a:rPr>
                        <a:t>60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extLst>
                  <a:ext uri="{0D108BD9-81ED-4DB2-BD59-A6C34878D82A}">
                    <a16:rowId xmlns:a16="http://schemas.microsoft.com/office/drawing/2014/main" val="3613020599"/>
                  </a:ext>
                </a:extLst>
              </a:tr>
              <a:tr h="173749">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gridSpan="7">
                  <a:txBody>
                    <a:bodyPr/>
                    <a:lstStyle/>
                    <a:p>
                      <a:pPr algn="just">
                        <a:lnSpc>
                          <a:spcPct val="107000"/>
                        </a:lnSpc>
                        <a:spcAft>
                          <a:spcPts val="800"/>
                        </a:spcAft>
                      </a:pPr>
                      <a:r>
                        <a:rPr lang="tr-TR" sz="1000">
                          <a:effectLst/>
                        </a:rPr>
                        <a:t>Öğrenci İşleri Daire Başkanlığı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08849568"/>
                  </a:ext>
                </a:extLst>
              </a:tr>
              <a:tr h="848921">
                <a:tc>
                  <a:txBody>
                    <a:bodyPr/>
                    <a:lstStyle/>
                    <a:p>
                      <a:pPr>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gridSpan="7">
                  <a:txBody>
                    <a:bodyPr/>
                    <a:lstStyle/>
                    <a:p>
                      <a:pPr algn="just">
                        <a:lnSpc>
                          <a:spcPct val="107000"/>
                        </a:lnSpc>
                        <a:spcBef>
                          <a:spcPts val="305"/>
                        </a:spcBef>
                        <a:spcAft>
                          <a:spcPts val="800"/>
                        </a:spcAft>
                        <a:tabLst>
                          <a:tab pos="179705" algn="l"/>
                        </a:tabLst>
                      </a:pPr>
                      <a:r>
                        <a:rPr lang="tr-TR" sz="1000" dirty="0">
                          <a:effectLst/>
                        </a:rPr>
                        <a:t>Rektörlük</a:t>
                      </a:r>
                    </a:p>
                    <a:p>
                      <a:pPr algn="just">
                        <a:lnSpc>
                          <a:spcPct val="107000"/>
                        </a:lnSpc>
                        <a:spcBef>
                          <a:spcPts val="305"/>
                        </a:spcBef>
                        <a:spcAft>
                          <a:spcPts val="800"/>
                        </a:spcAft>
                        <a:tabLst>
                          <a:tab pos="179705" algn="l"/>
                        </a:tabLst>
                      </a:pPr>
                      <a:r>
                        <a:rPr lang="tr-TR" sz="1000" dirty="0">
                          <a:effectLst/>
                        </a:rPr>
                        <a:t>Akademik Birimler</a:t>
                      </a:r>
                    </a:p>
                    <a:p>
                      <a:pPr algn="just">
                        <a:lnSpc>
                          <a:spcPct val="107000"/>
                        </a:lnSpc>
                        <a:spcBef>
                          <a:spcPts val="305"/>
                        </a:spcBef>
                        <a:spcAft>
                          <a:spcPts val="800"/>
                        </a:spcAft>
                        <a:tabLst>
                          <a:tab pos="179705" algn="l"/>
                        </a:tabLst>
                      </a:pPr>
                      <a:r>
                        <a:rPr lang="tr-TR" sz="1000" dirty="0">
                          <a:effectLst/>
                        </a:rPr>
                        <a:t>Personel Daire Başkanlığı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43287182"/>
                  </a:ext>
                </a:extLst>
              </a:tr>
            </a:tbl>
          </a:graphicData>
        </a:graphic>
      </p:graphicFrame>
    </p:spTree>
    <p:extLst>
      <p:ext uri="{BB962C8B-B14F-4D97-AF65-F5344CB8AC3E}">
        <p14:creationId xmlns:p14="http://schemas.microsoft.com/office/powerpoint/2010/main" val="284143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4400AC-D156-48D9-9D07-12AFDEF69B49}"/>
            </a:ext>
          </a:extLst>
        </p:cNvPr>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B43F4FE1-3D9D-639F-F608-3891FE357CE8}"/>
              </a:ext>
            </a:extLst>
          </p:cNvPr>
          <p:cNvGraphicFramePr>
            <a:graphicFrameLocks noGrp="1"/>
          </p:cNvGraphicFramePr>
          <p:nvPr>
            <p:extLst>
              <p:ext uri="{D42A27DB-BD31-4B8C-83A1-F6EECF244321}">
                <p14:modId xmlns:p14="http://schemas.microsoft.com/office/powerpoint/2010/main" val="1397817368"/>
              </p:ext>
            </p:extLst>
          </p:nvPr>
        </p:nvGraphicFramePr>
        <p:xfrm>
          <a:off x="1336612" y="1045796"/>
          <a:ext cx="6302342" cy="1577782"/>
        </p:xfrm>
        <a:graphic>
          <a:graphicData uri="http://schemas.openxmlformats.org/drawingml/2006/table">
            <a:tbl>
              <a:tblPr firstRow="1" bandRow="1">
                <a:tableStyleId>{5C22544A-7EE6-4342-B048-85BDC9FD1C3A}</a:tableStyleId>
              </a:tblPr>
              <a:tblGrid>
                <a:gridCol w="6302342">
                  <a:extLst>
                    <a:ext uri="{9D8B030D-6E8A-4147-A177-3AD203B41FA5}">
                      <a16:colId xmlns:a16="http://schemas.microsoft.com/office/drawing/2014/main" val="3122101425"/>
                    </a:ext>
                  </a:extLst>
                </a:gridCol>
              </a:tblGrid>
              <a:tr h="218782">
                <a:tc>
                  <a:txBody>
                    <a:bodyPr/>
                    <a:lstStyle/>
                    <a:p>
                      <a:pPr marL="0" algn="just" defTabSz="914400" rtl="0" eaLnBrk="1" latinLnBrk="0" hangingPunct="1">
                        <a:lnSpc>
                          <a:spcPct val="115000"/>
                        </a:lnSpc>
                        <a:spcAft>
                          <a:spcPts val="1000"/>
                        </a:spcAft>
                        <a:tabLst>
                          <a:tab pos="1019175" algn="l"/>
                        </a:tabLst>
                      </a:pPr>
                      <a:r>
                        <a:rPr lang="tr-TR" sz="1200" b="1" kern="1200" dirty="0">
                          <a:solidFill>
                            <a:schemeClr val="tx1">
                              <a:lumMod val="95000"/>
                              <a:lumOff val="5000"/>
                            </a:schemeClr>
                          </a:solidFill>
                          <a:effectLst/>
                          <a:latin typeface="+mn-lt"/>
                          <a:ea typeface="+mn-ea"/>
                          <a:cs typeface="+mn-cs"/>
                        </a:rPr>
                        <a:t>AMAÇ 1. Eğitim – öğretimin kalitesini artırmak ve sürdürülebilirliğini sağlamak</a:t>
                      </a:r>
                    </a:p>
                  </a:txBody>
                  <a:tcPr marL="68580" marR="68580" marT="0" marB="0"/>
                </a:tc>
                <a:extLst>
                  <a:ext uri="{0D108BD9-81ED-4DB2-BD59-A6C34878D82A}">
                    <a16:rowId xmlns:a16="http://schemas.microsoft.com/office/drawing/2014/main" val="3899298168"/>
                  </a:ext>
                </a:extLst>
              </a:tr>
              <a:tr h="226500">
                <a:tc>
                  <a:txBody>
                    <a:bodyPr/>
                    <a:lstStyle/>
                    <a:p>
                      <a:pPr>
                        <a:lnSpc>
                          <a:spcPct val="150000"/>
                        </a:lnSpc>
                        <a:spcAft>
                          <a:spcPts val="800"/>
                        </a:spcAft>
                      </a:pPr>
                      <a:r>
                        <a:rPr lang="tr-TR" sz="1000" dirty="0">
                          <a:solidFill>
                            <a:schemeClr val="tx1"/>
                          </a:solidFill>
                          <a:effectLst/>
                        </a:rPr>
                        <a:t>Hedef 1.1. Eğitim-öğretim programlarının niteliğini artırmak</a:t>
                      </a: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5" marR="60155" marT="0" marB="0"/>
                </a:tc>
                <a:extLst>
                  <a:ext uri="{0D108BD9-81ED-4DB2-BD59-A6C34878D82A}">
                    <a16:rowId xmlns:a16="http://schemas.microsoft.com/office/drawing/2014/main" val="2958119816"/>
                  </a:ext>
                </a:extLst>
              </a:tr>
              <a:tr h="226500">
                <a:tc>
                  <a:txBody>
                    <a:bodyPr/>
                    <a:lstStyle/>
                    <a:p>
                      <a:pPr>
                        <a:lnSpc>
                          <a:spcPct val="150000"/>
                        </a:lnSpc>
                        <a:spcAft>
                          <a:spcPts val="800"/>
                        </a:spcAft>
                      </a:pPr>
                      <a:r>
                        <a:rPr lang="tr-TR" sz="1000" dirty="0">
                          <a:solidFill>
                            <a:schemeClr val="tx1"/>
                          </a:solidFill>
                          <a:effectLst/>
                        </a:rPr>
                        <a:t>Hedef 1.2. Eğitim-öğretim faaliyetlerini araştırma-geliştirme faaliyetleriyle bütünleştirmek</a:t>
                      </a: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5" marR="60155" marT="0" marB="0"/>
                </a:tc>
                <a:extLst>
                  <a:ext uri="{0D108BD9-81ED-4DB2-BD59-A6C34878D82A}">
                    <a16:rowId xmlns:a16="http://schemas.microsoft.com/office/drawing/2014/main" val="3871875263"/>
                  </a:ext>
                </a:extLst>
              </a:tr>
              <a:tr h="226500">
                <a:tc>
                  <a:txBody>
                    <a:bodyPr/>
                    <a:lstStyle/>
                    <a:p>
                      <a:pPr>
                        <a:lnSpc>
                          <a:spcPct val="150000"/>
                        </a:lnSpc>
                        <a:spcAft>
                          <a:spcPts val="800"/>
                        </a:spcAft>
                      </a:pPr>
                      <a:r>
                        <a:rPr lang="tr-TR" sz="1000" dirty="0">
                          <a:solidFill>
                            <a:schemeClr val="tx1"/>
                          </a:solidFill>
                          <a:effectLst/>
                        </a:rPr>
                        <a:t>Hedef 1.3. Eğitim ve öğretimde uluslararasılaşmayı artırmak</a:t>
                      </a: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5" marR="60155" marT="0" marB="0"/>
                </a:tc>
                <a:extLst>
                  <a:ext uri="{0D108BD9-81ED-4DB2-BD59-A6C34878D82A}">
                    <a16:rowId xmlns:a16="http://schemas.microsoft.com/office/drawing/2014/main" val="3366346658"/>
                  </a:ext>
                </a:extLst>
              </a:tr>
              <a:tr h="226500">
                <a:tc>
                  <a:txBody>
                    <a:bodyPr/>
                    <a:lstStyle/>
                    <a:p>
                      <a:pPr>
                        <a:lnSpc>
                          <a:spcPct val="150000"/>
                        </a:lnSpc>
                        <a:spcAft>
                          <a:spcPts val="800"/>
                        </a:spcAft>
                      </a:pPr>
                      <a:r>
                        <a:rPr lang="tr-TR" sz="1000" dirty="0">
                          <a:solidFill>
                            <a:schemeClr val="tx1"/>
                          </a:solidFill>
                          <a:effectLst/>
                        </a:rPr>
                        <a:t>Hedef 1.4. Eğitim-öğretimin fiziki ve donanım altyapısını geliştirmek</a:t>
                      </a: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5" marR="60155" marT="0" marB="0"/>
                </a:tc>
                <a:extLst>
                  <a:ext uri="{0D108BD9-81ED-4DB2-BD59-A6C34878D82A}">
                    <a16:rowId xmlns:a16="http://schemas.microsoft.com/office/drawing/2014/main" val="650510910"/>
                  </a:ext>
                </a:extLst>
              </a:tr>
              <a:tr h="226500">
                <a:tc>
                  <a:txBody>
                    <a:bodyPr/>
                    <a:lstStyle/>
                    <a:p>
                      <a:pPr>
                        <a:lnSpc>
                          <a:spcPct val="150000"/>
                        </a:lnSpc>
                        <a:spcAft>
                          <a:spcPts val="800"/>
                        </a:spcAft>
                      </a:pPr>
                      <a:r>
                        <a:rPr lang="tr-TR" sz="1000" dirty="0">
                          <a:solidFill>
                            <a:schemeClr val="tx1"/>
                          </a:solidFill>
                          <a:effectLst/>
                        </a:rPr>
                        <a:t>Hedef 1.5. Öğrencilerin bilgi, beceri ve yetkinliğini artırmak</a:t>
                      </a: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5" marR="60155" marT="0" marB="0"/>
                </a:tc>
                <a:extLst>
                  <a:ext uri="{0D108BD9-81ED-4DB2-BD59-A6C34878D82A}">
                    <a16:rowId xmlns:a16="http://schemas.microsoft.com/office/drawing/2014/main" val="1126876997"/>
                  </a:ext>
                </a:extLst>
              </a:tr>
              <a:tr h="226500">
                <a:tc>
                  <a:txBody>
                    <a:bodyPr/>
                    <a:lstStyle/>
                    <a:p>
                      <a:pPr>
                        <a:lnSpc>
                          <a:spcPct val="150000"/>
                        </a:lnSpc>
                        <a:spcAft>
                          <a:spcPts val="800"/>
                        </a:spcAft>
                      </a:pPr>
                      <a:r>
                        <a:rPr lang="tr-TR" sz="1000" dirty="0">
                          <a:solidFill>
                            <a:schemeClr val="tx1"/>
                          </a:solidFill>
                          <a:effectLst/>
                        </a:rPr>
                        <a:t>Hedef 1.6. Öğretim elemanlarının eğitime yönelik bilgi, beceri ve yetkinliğini artırmak</a:t>
                      </a: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5" marR="60155" marT="0" marB="0"/>
                </a:tc>
                <a:extLst>
                  <a:ext uri="{0D108BD9-81ED-4DB2-BD59-A6C34878D82A}">
                    <a16:rowId xmlns:a16="http://schemas.microsoft.com/office/drawing/2014/main" val="2828875687"/>
                  </a:ext>
                </a:extLst>
              </a:tr>
            </a:tbl>
          </a:graphicData>
        </a:graphic>
      </p:graphicFrame>
      <p:graphicFrame>
        <p:nvGraphicFramePr>
          <p:cNvPr id="3" name="Tablo 2">
            <a:extLst>
              <a:ext uri="{FF2B5EF4-FFF2-40B4-BE49-F238E27FC236}">
                <a16:creationId xmlns:a16="http://schemas.microsoft.com/office/drawing/2014/main" id="{6F5E1DB8-F185-4748-6C92-C518CA568353}"/>
              </a:ext>
            </a:extLst>
          </p:cNvPr>
          <p:cNvGraphicFramePr>
            <a:graphicFrameLocks noGrp="1"/>
          </p:cNvGraphicFramePr>
          <p:nvPr>
            <p:extLst>
              <p:ext uri="{D42A27DB-BD31-4B8C-83A1-F6EECF244321}">
                <p14:modId xmlns:p14="http://schemas.microsoft.com/office/powerpoint/2010/main" val="2094232161"/>
              </p:ext>
            </p:extLst>
          </p:nvPr>
        </p:nvGraphicFramePr>
        <p:xfrm>
          <a:off x="2033698" y="2637120"/>
          <a:ext cx="6302342" cy="1408495"/>
        </p:xfrm>
        <a:graphic>
          <a:graphicData uri="http://schemas.openxmlformats.org/drawingml/2006/table">
            <a:tbl>
              <a:tblPr firstRow="1" bandRow="1">
                <a:tableStyleId>{5C22544A-7EE6-4342-B048-85BDC9FD1C3A}</a:tableStyleId>
              </a:tblPr>
              <a:tblGrid>
                <a:gridCol w="6302342">
                  <a:extLst>
                    <a:ext uri="{9D8B030D-6E8A-4147-A177-3AD203B41FA5}">
                      <a16:colId xmlns:a16="http://schemas.microsoft.com/office/drawing/2014/main" val="3122101425"/>
                    </a:ext>
                  </a:extLst>
                </a:gridCol>
              </a:tblGrid>
              <a:tr h="228045">
                <a:tc>
                  <a:txBody>
                    <a:bodyPr/>
                    <a:lstStyle/>
                    <a:p>
                      <a:pPr marL="0" algn="just" defTabSz="914400" rtl="0" eaLnBrk="1" latinLnBrk="0" hangingPunct="1">
                        <a:lnSpc>
                          <a:spcPct val="115000"/>
                        </a:lnSpc>
                        <a:spcAft>
                          <a:spcPts val="1000"/>
                        </a:spcAft>
                        <a:tabLst>
                          <a:tab pos="1019175" algn="l"/>
                        </a:tabLst>
                      </a:pPr>
                      <a:r>
                        <a:rPr lang="tr-TR" sz="1200" b="1" kern="1200" dirty="0">
                          <a:solidFill>
                            <a:schemeClr val="tx1">
                              <a:lumMod val="95000"/>
                              <a:lumOff val="5000"/>
                            </a:schemeClr>
                          </a:solidFill>
                          <a:effectLst/>
                          <a:latin typeface="+mn-lt"/>
                          <a:ea typeface="+mn-ea"/>
                          <a:cs typeface="+mn-cs"/>
                        </a:rPr>
                        <a:t>AMAÇ 2. Özgün değer katan bilimsel araştırmaların niteliğini ve niceliğini artırmak</a:t>
                      </a:r>
                    </a:p>
                  </a:txBody>
                  <a:tcPr marL="60155" marR="60155" marT="0" marB="0"/>
                </a:tc>
                <a:extLst>
                  <a:ext uri="{0D108BD9-81ED-4DB2-BD59-A6C34878D82A}">
                    <a16:rowId xmlns:a16="http://schemas.microsoft.com/office/drawing/2014/main" val="3899298168"/>
                  </a:ext>
                </a:extLst>
              </a:tr>
              <a:tr h="236090">
                <a:tc>
                  <a:txBody>
                    <a:bodyPr/>
                    <a:lstStyle/>
                    <a:p>
                      <a:pPr>
                        <a:lnSpc>
                          <a:spcPct val="150000"/>
                        </a:lnSpc>
                        <a:spcAft>
                          <a:spcPts val="800"/>
                        </a:spcAft>
                      </a:pPr>
                      <a:r>
                        <a:rPr lang="tr-TR" sz="1000" dirty="0">
                          <a:solidFill>
                            <a:schemeClr val="tx1"/>
                          </a:solidFill>
                          <a:effectLst/>
                        </a:rPr>
                        <a:t>Hedef 2.1. Öğretim elemanı başına düşen nitelikli yayın sayısını arttırmak</a:t>
                      </a: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5" marR="60155" marT="0" marB="0"/>
                </a:tc>
                <a:extLst>
                  <a:ext uri="{0D108BD9-81ED-4DB2-BD59-A6C34878D82A}">
                    <a16:rowId xmlns:a16="http://schemas.microsoft.com/office/drawing/2014/main" val="2958119816"/>
                  </a:ext>
                </a:extLst>
              </a:tr>
              <a:tr h="236090">
                <a:tc>
                  <a:txBody>
                    <a:bodyPr/>
                    <a:lstStyle/>
                    <a:p>
                      <a:pPr>
                        <a:lnSpc>
                          <a:spcPct val="150000"/>
                        </a:lnSpc>
                        <a:spcAft>
                          <a:spcPts val="800"/>
                        </a:spcAft>
                      </a:pPr>
                      <a:r>
                        <a:rPr lang="tr-TR" sz="1000" dirty="0">
                          <a:solidFill>
                            <a:schemeClr val="tx1"/>
                          </a:solidFill>
                          <a:effectLst/>
                        </a:rPr>
                        <a:t>Hedef 2.2. Öğretim elemanlarının araştırmaya yönelik bilgi, beceri ve yetkinliğini artırmak</a:t>
                      </a: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5" marR="60155" marT="0" marB="0"/>
                </a:tc>
                <a:extLst>
                  <a:ext uri="{0D108BD9-81ED-4DB2-BD59-A6C34878D82A}">
                    <a16:rowId xmlns:a16="http://schemas.microsoft.com/office/drawing/2014/main" val="3871875263"/>
                  </a:ext>
                </a:extLst>
              </a:tr>
              <a:tr h="236090">
                <a:tc>
                  <a:txBody>
                    <a:bodyPr/>
                    <a:lstStyle/>
                    <a:p>
                      <a:pPr>
                        <a:lnSpc>
                          <a:spcPct val="150000"/>
                        </a:lnSpc>
                        <a:spcAft>
                          <a:spcPts val="800"/>
                        </a:spcAft>
                      </a:pPr>
                      <a:r>
                        <a:rPr lang="tr-TR" sz="1000" dirty="0">
                          <a:solidFill>
                            <a:schemeClr val="tx1"/>
                          </a:solidFill>
                          <a:effectLst/>
                        </a:rPr>
                        <a:t>Hedef 2.3. Üniversitenin araştırma altyapısını güçlendirmek</a:t>
                      </a: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5" marR="60155" marT="0" marB="0"/>
                </a:tc>
                <a:extLst>
                  <a:ext uri="{0D108BD9-81ED-4DB2-BD59-A6C34878D82A}">
                    <a16:rowId xmlns:a16="http://schemas.microsoft.com/office/drawing/2014/main" val="3366346658"/>
                  </a:ext>
                </a:extLst>
              </a:tr>
              <a:tr h="236090">
                <a:tc>
                  <a:txBody>
                    <a:bodyPr/>
                    <a:lstStyle/>
                    <a:p>
                      <a:pPr>
                        <a:lnSpc>
                          <a:spcPct val="150000"/>
                        </a:lnSpc>
                        <a:spcAft>
                          <a:spcPts val="800"/>
                        </a:spcAft>
                      </a:pPr>
                      <a:r>
                        <a:rPr lang="tr-TR" sz="1000" dirty="0">
                          <a:solidFill>
                            <a:schemeClr val="tx1"/>
                          </a:solidFill>
                          <a:effectLst/>
                        </a:rPr>
                        <a:t>Hedef 2.4. Bilimsel araştırmalarda uluslararasılaşma düzeyini arttırmak</a:t>
                      </a: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5" marR="60155" marT="0" marB="0"/>
                </a:tc>
                <a:extLst>
                  <a:ext uri="{0D108BD9-81ED-4DB2-BD59-A6C34878D82A}">
                    <a16:rowId xmlns:a16="http://schemas.microsoft.com/office/drawing/2014/main" val="650510910"/>
                  </a:ext>
                </a:extLst>
              </a:tr>
              <a:tr h="236090">
                <a:tc>
                  <a:txBody>
                    <a:bodyPr/>
                    <a:lstStyle/>
                    <a:p>
                      <a:pPr>
                        <a:lnSpc>
                          <a:spcPct val="150000"/>
                        </a:lnSpc>
                        <a:spcAft>
                          <a:spcPts val="800"/>
                        </a:spcAft>
                      </a:pPr>
                      <a:r>
                        <a:rPr lang="tr-TR" sz="1000" dirty="0">
                          <a:solidFill>
                            <a:schemeClr val="tx1"/>
                          </a:solidFill>
                          <a:effectLst/>
                        </a:rPr>
                        <a:t>Hedef 2.5. Üretilen bilgi ve teknolojinin ekonomik ve toplumsal katkısını arttırmak</a:t>
                      </a: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5" marR="60155" marT="0" marB="0"/>
                </a:tc>
                <a:extLst>
                  <a:ext uri="{0D108BD9-81ED-4DB2-BD59-A6C34878D82A}">
                    <a16:rowId xmlns:a16="http://schemas.microsoft.com/office/drawing/2014/main" val="2828875687"/>
                  </a:ext>
                </a:extLst>
              </a:tr>
            </a:tbl>
          </a:graphicData>
        </a:graphic>
      </p:graphicFrame>
      <p:graphicFrame>
        <p:nvGraphicFramePr>
          <p:cNvPr id="4" name="Tablo 3">
            <a:extLst>
              <a:ext uri="{FF2B5EF4-FFF2-40B4-BE49-F238E27FC236}">
                <a16:creationId xmlns:a16="http://schemas.microsoft.com/office/drawing/2014/main" id="{B6BB731A-6625-AE99-47E3-748CA846DC39}"/>
              </a:ext>
            </a:extLst>
          </p:cNvPr>
          <p:cNvGraphicFramePr>
            <a:graphicFrameLocks noGrp="1"/>
          </p:cNvGraphicFramePr>
          <p:nvPr>
            <p:extLst>
              <p:ext uri="{D42A27DB-BD31-4B8C-83A1-F6EECF244321}">
                <p14:modId xmlns:p14="http://schemas.microsoft.com/office/powerpoint/2010/main" val="202459328"/>
              </p:ext>
            </p:extLst>
          </p:nvPr>
        </p:nvGraphicFramePr>
        <p:xfrm>
          <a:off x="3787531" y="4059154"/>
          <a:ext cx="6302343" cy="1010192"/>
        </p:xfrm>
        <a:graphic>
          <a:graphicData uri="http://schemas.openxmlformats.org/drawingml/2006/table">
            <a:tbl>
              <a:tblPr firstRow="1" bandRow="1">
                <a:tableStyleId>{5C22544A-7EE6-4342-B048-85BDC9FD1C3A}</a:tableStyleId>
              </a:tblPr>
              <a:tblGrid>
                <a:gridCol w="6302343">
                  <a:extLst>
                    <a:ext uri="{9D8B030D-6E8A-4147-A177-3AD203B41FA5}">
                      <a16:colId xmlns:a16="http://schemas.microsoft.com/office/drawing/2014/main" val="3122101425"/>
                    </a:ext>
                  </a:extLst>
                </a:gridCol>
              </a:tblGrid>
              <a:tr h="246038">
                <a:tc>
                  <a:txBody>
                    <a:bodyPr/>
                    <a:lstStyle/>
                    <a:p>
                      <a:pPr marL="0" algn="just" defTabSz="914400" rtl="0" eaLnBrk="1" latinLnBrk="0" hangingPunct="1">
                        <a:lnSpc>
                          <a:spcPct val="115000"/>
                        </a:lnSpc>
                        <a:spcAft>
                          <a:spcPts val="1000"/>
                        </a:spcAft>
                        <a:tabLst>
                          <a:tab pos="1019175" algn="l"/>
                        </a:tabLst>
                      </a:pPr>
                      <a:r>
                        <a:rPr lang="tr-TR" sz="1200" b="1" kern="1200" dirty="0">
                          <a:solidFill>
                            <a:schemeClr val="tx1">
                              <a:lumMod val="95000"/>
                              <a:lumOff val="5000"/>
                            </a:schemeClr>
                          </a:solidFill>
                          <a:effectLst/>
                          <a:latin typeface="+mn-lt"/>
                          <a:ea typeface="+mn-ea"/>
                          <a:cs typeface="+mn-cs"/>
                        </a:rPr>
                        <a:t>AMAÇ 3. Kurumsal kapasiteyi ve işleyişi geliştirmek</a:t>
                      </a:r>
                    </a:p>
                  </a:txBody>
                  <a:tcPr marL="60155" marR="60155" marT="0" marB="0"/>
                </a:tc>
                <a:extLst>
                  <a:ext uri="{0D108BD9-81ED-4DB2-BD59-A6C34878D82A}">
                    <a16:rowId xmlns:a16="http://schemas.microsoft.com/office/drawing/2014/main" val="3899298168"/>
                  </a:ext>
                </a:extLst>
              </a:tr>
              <a:tr h="254718">
                <a:tc>
                  <a:txBody>
                    <a:bodyPr/>
                    <a:lstStyle/>
                    <a:p>
                      <a:pPr>
                        <a:lnSpc>
                          <a:spcPct val="150000"/>
                        </a:lnSpc>
                        <a:spcAft>
                          <a:spcPts val="800"/>
                        </a:spcAft>
                      </a:pPr>
                      <a:r>
                        <a:rPr lang="tr-TR" sz="1000" dirty="0">
                          <a:solidFill>
                            <a:schemeClr val="tx1"/>
                          </a:solidFill>
                          <a:effectLst/>
                        </a:rPr>
                        <a:t>Hedef 3.1. Üniversite idari personelinin niteliğini geliştirmek</a:t>
                      </a: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5" marR="60155" marT="0" marB="0"/>
                </a:tc>
                <a:extLst>
                  <a:ext uri="{0D108BD9-81ED-4DB2-BD59-A6C34878D82A}">
                    <a16:rowId xmlns:a16="http://schemas.microsoft.com/office/drawing/2014/main" val="2958119816"/>
                  </a:ext>
                </a:extLst>
              </a:tr>
              <a:tr h="254718">
                <a:tc>
                  <a:txBody>
                    <a:bodyPr/>
                    <a:lstStyle/>
                    <a:p>
                      <a:pPr>
                        <a:lnSpc>
                          <a:spcPct val="150000"/>
                        </a:lnSpc>
                        <a:spcAft>
                          <a:spcPts val="800"/>
                        </a:spcAft>
                      </a:pPr>
                      <a:r>
                        <a:rPr lang="tr-TR" sz="1000" dirty="0">
                          <a:solidFill>
                            <a:schemeClr val="tx1"/>
                          </a:solidFill>
                          <a:effectLst/>
                        </a:rPr>
                        <a:t>Hedef 3.2. Öğrencilere yönelik sosyal, kültürel ve sportif faaliyetleri artırmak</a:t>
                      </a: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5" marR="60155" marT="0" marB="0"/>
                </a:tc>
                <a:extLst>
                  <a:ext uri="{0D108BD9-81ED-4DB2-BD59-A6C34878D82A}">
                    <a16:rowId xmlns:a16="http://schemas.microsoft.com/office/drawing/2014/main" val="3871875263"/>
                  </a:ext>
                </a:extLst>
              </a:tr>
              <a:tr h="254718">
                <a:tc>
                  <a:txBody>
                    <a:bodyPr/>
                    <a:lstStyle/>
                    <a:p>
                      <a:pPr>
                        <a:lnSpc>
                          <a:spcPct val="150000"/>
                        </a:lnSpc>
                        <a:spcAft>
                          <a:spcPts val="800"/>
                        </a:spcAft>
                      </a:pPr>
                      <a:r>
                        <a:rPr lang="tr-TR" sz="1000" dirty="0">
                          <a:solidFill>
                            <a:schemeClr val="tx1"/>
                          </a:solidFill>
                          <a:effectLst/>
                        </a:rPr>
                        <a:t>Hedef 3.3. Kurumsallaşmayı geliştirmek</a:t>
                      </a: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5" marR="60155" marT="0" marB="0"/>
                </a:tc>
                <a:extLst>
                  <a:ext uri="{0D108BD9-81ED-4DB2-BD59-A6C34878D82A}">
                    <a16:rowId xmlns:a16="http://schemas.microsoft.com/office/drawing/2014/main" val="3366346658"/>
                  </a:ext>
                </a:extLst>
              </a:tr>
            </a:tbl>
          </a:graphicData>
        </a:graphic>
      </p:graphicFrame>
      <p:graphicFrame>
        <p:nvGraphicFramePr>
          <p:cNvPr id="5" name="Tablo 4">
            <a:extLst>
              <a:ext uri="{FF2B5EF4-FFF2-40B4-BE49-F238E27FC236}">
                <a16:creationId xmlns:a16="http://schemas.microsoft.com/office/drawing/2014/main" id="{3FE263A2-254A-4028-0B01-D72ADB6A24CA}"/>
              </a:ext>
            </a:extLst>
          </p:cNvPr>
          <p:cNvGraphicFramePr>
            <a:graphicFrameLocks noGrp="1"/>
          </p:cNvGraphicFramePr>
          <p:nvPr>
            <p:extLst>
              <p:ext uri="{D42A27DB-BD31-4B8C-83A1-F6EECF244321}">
                <p14:modId xmlns:p14="http://schemas.microsoft.com/office/powerpoint/2010/main" val="2649668033"/>
              </p:ext>
            </p:extLst>
          </p:nvPr>
        </p:nvGraphicFramePr>
        <p:xfrm>
          <a:off x="5349466" y="5082886"/>
          <a:ext cx="6302344" cy="1240894"/>
        </p:xfrm>
        <a:graphic>
          <a:graphicData uri="http://schemas.openxmlformats.org/drawingml/2006/table">
            <a:tbl>
              <a:tblPr firstRow="1" bandRow="1">
                <a:tableStyleId>{5C22544A-7EE6-4342-B048-85BDC9FD1C3A}</a:tableStyleId>
              </a:tblPr>
              <a:tblGrid>
                <a:gridCol w="6302344">
                  <a:extLst>
                    <a:ext uri="{9D8B030D-6E8A-4147-A177-3AD203B41FA5}">
                      <a16:colId xmlns:a16="http://schemas.microsoft.com/office/drawing/2014/main" val="3122101425"/>
                    </a:ext>
                  </a:extLst>
                </a:gridCol>
              </a:tblGrid>
              <a:tr h="241366">
                <a:tc>
                  <a:txBody>
                    <a:bodyPr/>
                    <a:lstStyle/>
                    <a:p>
                      <a:pPr marL="0" algn="just" defTabSz="914400" rtl="0" eaLnBrk="1" latinLnBrk="0" hangingPunct="1">
                        <a:lnSpc>
                          <a:spcPct val="115000"/>
                        </a:lnSpc>
                        <a:spcAft>
                          <a:spcPts val="1000"/>
                        </a:spcAft>
                        <a:tabLst>
                          <a:tab pos="1019175" algn="l"/>
                        </a:tabLst>
                      </a:pPr>
                      <a:r>
                        <a:rPr lang="tr-TR" sz="1200" b="1" kern="1200" dirty="0">
                          <a:solidFill>
                            <a:schemeClr val="tx1">
                              <a:lumMod val="95000"/>
                              <a:lumOff val="5000"/>
                            </a:schemeClr>
                          </a:solidFill>
                          <a:effectLst/>
                          <a:latin typeface="+mn-lt"/>
                          <a:ea typeface="+mn-ea"/>
                          <a:cs typeface="+mn-cs"/>
                        </a:rPr>
                        <a:t>AMAÇ 4.  Sürdürülebilir kalkınma amaçlarına yönelik faaliyetleri geliştirmek</a:t>
                      </a:r>
                    </a:p>
                  </a:txBody>
                  <a:tcPr marL="60155" marR="60155" marT="0" marB="0"/>
                </a:tc>
                <a:extLst>
                  <a:ext uri="{0D108BD9-81ED-4DB2-BD59-A6C34878D82A}">
                    <a16:rowId xmlns:a16="http://schemas.microsoft.com/office/drawing/2014/main" val="3899298168"/>
                  </a:ext>
                </a:extLst>
              </a:tr>
              <a:tr h="249882">
                <a:tc>
                  <a:txBody>
                    <a:bodyPr/>
                    <a:lstStyle/>
                    <a:p>
                      <a:pPr>
                        <a:lnSpc>
                          <a:spcPct val="150000"/>
                        </a:lnSpc>
                        <a:spcAft>
                          <a:spcPts val="800"/>
                        </a:spcAft>
                      </a:pPr>
                      <a:r>
                        <a:rPr lang="tr-TR" sz="1000" dirty="0">
                          <a:solidFill>
                            <a:schemeClr val="tx1"/>
                          </a:solidFill>
                          <a:effectLst/>
                        </a:rPr>
                        <a:t>Hedef 4.1. Sosyal sorumluluk, kültür ve çevre bilincine yönelik faaliyetleri artırmak</a:t>
                      </a: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5" marR="60155" marT="0" marB="0"/>
                </a:tc>
                <a:extLst>
                  <a:ext uri="{0D108BD9-81ED-4DB2-BD59-A6C34878D82A}">
                    <a16:rowId xmlns:a16="http://schemas.microsoft.com/office/drawing/2014/main" val="2958119816"/>
                  </a:ext>
                </a:extLst>
              </a:tr>
              <a:tr h="249882">
                <a:tc>
                  <a:txBody>
                    <a:bodyPr/>
                    <a:lstStyle/>
                    <a:p>
                      <a:pPr>
                        <a:lnSpc>
                          <a:spcPct val="150000"/>
                        </a:lnSpc>
                        <a:spcAft>
                          <a:spcPts val="800"/>
                        </a:spcAft>
                      </a:pPr>
                      <a:r>
                        <a:rPr lang="tr-TR" sz="1000" dirty="0">
                          <a:solidFill>
                            <a:schemeClr val="tx1"/>
                          </a:solidFill>
                          <a:effectLst/>
                        </a:rPr>
                        <a:t>Hedef 4.2. Sürdürülebilir kalkınma amaçlarına katkıda bulunan araştırmaları artırmak</a:t>
                      </a: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5" marR="60155" marT="0" marB="0"/>
                </a:tc>
                <a:extLst>
                  <a:ext uri="{0D108BD9-81ED-4DB2-BD59-A6C34878D82A}">
                    <a16:rowId xmlns:a16="http://schemas.microsoft.com/office/drawing/2014/main" val="3871875263"/>
                  </a:ext>
                </a:extLst>
              </a:tr>
              <a:tr h="249882">
                <a:tc>
                  <a:txBody>
                    <a:bodyPr/>
                    <a:lstStyle/>
                    <a:p>
                      <a:pPr>
                        <a:lnSpc>
                          <a:spcPct val="150000"/>
                        </a:lnSpc>
                        <a:spcAft>
                          <a:spcPts val="800"/>
                        </a:spcAft>
                      </a:pPr>
                      <a:r>
                        <a:rPr lang="tr-TR" sz="1000" dirty="0">
                          <a:solidFill>
                            <a:schemeClr val="tx1"/>
                          </a:solidFill>
                          <a:effectLst/>
                        </a:rPr>
                        <a:t>Hedef 4.3. Üniversitenin ekolojik ayak izini azaltmak</a:t>
                      </a: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5" marR="60155" marT="0" marB="0"/>
                </a:tc>
                <a:extLst>
                  <a:ext uri="{0D108BD9-81ED-4DB2-BD59-A6C34878D82A}">
                    <a16:rowId xmlns:a16="http://schemas.microsoft.com/office/drawing/2014/main" val="3366346658"/>
                  </a:ext>
                </a:extLst>
              </a:tr>
              <a:tr h="249882">
                <a:tc>
                  <a:txBody>
                    <a:bodyPr/>
                    <a:lstStyle/>
                    <a:p>
                      <a:pPr>
                        <a:lnSpc>
                          <a:spcPct val="150000"/>
                        </a:lnSpc>
                        <a:spcAft>
                          <a:spcPts val="800"/>
                        </a:spcAft>
                      </a:pPr>
                      <a:r>
                        <a:rPr lang="tr-TR" sz="1000" dirty="0">
                          <a:solidFill>
                            <a:schemeClr val="tx1"/>
                          </a:solidFill>
                          <a:effectLst/>
                        </a:rPr>
                        <a:t>Hedef 4.4. Sürdürülebilir kalkınma amaçlarına katkıda bulunan eğitim-öğretim ve öğrenme faaliyetlerini artırmak</a:t>
                      </a: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5" marR="60155" marT="0" marB="0"/>
                </a:tc>
                <a:extLst>
                  <a:ext uri="{0D108BD9-81ED-4DB2-BD59-A6C34878D82A}">
                    <a16:rowId xmlns:a16="http://schemas.microsoft.com/office/drawing/2014/main" val="650510910"/>
                  </a:ext>
                </a:extLst>
              </a:tr>
            </a:tbl>
          </a:graphicData>
        </a:graphic>
      </p:graphicFrame>
      <p:sp>
        <p:nvSpPr>
          <p:cNvPr id="8" name="Metin kutusu 7">
            <a:extLst>
              <a:ext uri="{FF2B5EF4-FFF2-40B4-BE49-F238E27FC236}">
                <a16:creationId xmlns:a16="http://schemas.microsoft.com/office/drawing/2014/main" id="{85499300-A8FC-78D5-E731-47AADDBDA09F}"/>
              </a:ext>
            </a:extLst>
          </p:cNvPr>
          <p:cNvSpPr txBox="1"/>
          <p:nvPr/>
        </p:nvSpPr>
        <p:spPr>
          <a:xfrm>
            <a:off x="1569377" y="488052"/>
            <a:ext cx="7560179" cy="400110"/>
          </a:xfrm>
          <a:prstGeom prst="rect">
            <a:avLst/>
          </a:prstGeom>
          <a:noFill/>
        </p:spPr>
        <p:txBody>
          <a:bodyPr wrap="square" rtlCol="0">
            <a:spAutoFit/>
          </a:bodyPr>
          <a:lstStyle/>
          <a:p>
            <a:r>
              <a:rPr lang="tr-TR" sz="2000" b="1" dirty="0">
                <a:solidFill>
                  <a:srgbClr val="192E5A"/>
                </a:solidFill>
              </a:rPr>
              <a:t>2025-2029 Stratejik Planı Amaç ve Hedefler</a:t>
            </a:r>
          </a:p>
        </p:txBody>
      </p:sp>
    </p:spTree>
    <p:extLst>
      <p:ext uri="{BB962C8B-B14F-4D97-AF65-F5344CB8AC3E}">
        <p14:creationId xmlns:p14="http://schemas.microsoft.com/office/powerpoint/2010/main" val="153937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39640EF-88D8-3BF6-254C-B0225180D543}"/>
            </a:ext>
          </a:extLst>
        </p:cNvPr>
        <p:cNvGrpSpPr/>
        <p:nvPr/>
      </p:nvGrpSpPr>
      <p:grpSpPr>
        <a:xfrm>
          <a:off x="0" y="0"/>
          <a:ext cx="0" cy="0"/>
          <a:chOff x="0" y="0"/>
          <a:chExt cx="0" cy="0"/>
        </a:xfrm>
      </p:grpSpPr>
      <p:graphicFrame>
        <p:nvGraphicFramePr>
          <p:cNvPr id="2" name="İçerik Yer Tutucusu 5">
            <a:extLst>
              <a:ext uri="{FF2B5EF4-FFF2-40B4-BE49-F238E27FC236}">
                <a16:creationId xmlns:a16="http://schemas.microsoft.com/office/drawing/2014/main" id="{842CCB98-00D0-98A8-3E80-E9D2E96DC3D5}"/>
              </a:ext>
            </a:extLst>
          </p:cNvPr>
          <p:cNvGraphicFramePr>
            <a:graphicFrameLocks/>
          </p:cNvGraphicFramePr>
          <p:nvPr>
            <p:extLst>
              <p:ext uri="{D42A27DB-BD31-4B8C-83A1-F6EECF244321}">
                <p14:modId xmlns:p14="http://schemas.microsoft.com/office/powerpoint/2010/main" val="907429018"/>
              </p:ext>
            </p:extLst>
          </p:nvPr>
        </p:nvGraphicFramePr>
        <p:xfrm>
          <a:off x="555278" y="838308"/>
          <a:ext cx="11268547" cy="5010233"/>
        </p:xfrm>
        <a:graphic>
          <a:graphicData uri="http://schemas.openxmlformats.org/drawingml/2006/table">
            <a:tbl>
              <a:tblPr firstRow="1" firstCol="1" bandRow="1">
                <a:tableStyleId>{5C22544A-7EE6-4342-B048-85BDC9FD1C3A}</a:tableStyleId>
              </a:tblPr>
              <a:tblGrid>
                <a:gridCol w="3517150">
                  <a:extLst>
                    <a:ext uri="{9D8B030D-6E8A-4147-A177-3AD203B41FA5}">
                      <a16:colId xmlns:a16="http://schemas.microsoft.com/office/drawing/2014/main" val="2115555817"/>
                    </a:ext>
                  </a:extLst>
                </a:gridCol>
                <a:gridCol w="7751397">
                  <a:extLst>
                    <a:ext uri="{9D8B030D-6E8A-4147-A177-3AD203B41FA5}">
                      <a16:colId xmlns:a16="http://schemas.microsoft.com/office/drawing/2014/main" val="3972886195"/>
                    </a:ext>
                  </a:extLst>
                </a:gridCol>
              </a:tblGrid>
              <a:tr h="183571">
                <a:tc>
                  <a:txBody>
                    <a:bodyPr/>
                    <a:lstStyle/>
                    <a:p>
                      <a:pPr>
                        <a:lnSpc>
                          <a:spcPct val="107000"/>
                        </a:lnSpc>
                        <a:spcAft>
                          <a:spcPts val="800"/>
                        </a:spcAft>
                      </a:pPr>
                      <a:r>
                        <a:rPr lang="tr-TR" sz="1000">
                          <a:effectLst/>
                        </a:rPr>
                        <a:t>Amaç (A4)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nSpc>
                          <a:spcPct val="107000"/>
                        </a:lnSpc>
                        <a:spcAft>
                          <a:spcPts val="800"/>
                        </a:spcAft>
                      </a:pPr>
                      <a:r>
                        <a:rPr lang="tr-TR" sz="1000">
                          <a:effectLst/>
                        </a:rPr>
                        <a:t>Sürdürülebilir kalkınma amaçlarına yönelik faaliyetleri geliştirmek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extLst>
                  <a:ext uri="{0D108BD9-81ED-4DB2-BD59-A6C34878D82A}">
                    <a16:rowId xmlns:a16="http://schemas.microsoft.com/office/drawing/2014/main" val="3193059906"/>
                  </a:ext>
                </a:extLst>
              </a:tr>
              <a:tr h="351186">
                <a:tc>
                  <a:txBody>
                    <a:bodyPr/>
                    <a:lstStyle/>
                    <a:p>
                      <a:pPr>
                        <a:lnSpc>
                          <a:spcPct val="107000"/>
                        </a:lnSpc>
                        <a:spcAft>
                          <a:spcPts val="800"/>
                        </a:spcAft>
                      </a:pPr>
                      <a:r>
                        <a:rPr lang="tr-TR" sz="1000">
                          <a:effectLst/>
                        </a:rPr>
                        <a:t>Hedef (H4.4)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nSpc>
                          <a:spcPct val="107000"/>
                        </a:lnSpc>
                        <a:spcAft>
                          <a:spcPts val="800"/>
                        </a:spcAft>
                      </a:pPr>
                      <a:r>
                        <a:rPr lang="tr-TR" sz="1000">
                          <a:effectLst/>
                        </a:rPr>
                        <a:t>Sürdürülebilirlik kalkınma amaçlarına katkıda bulunan eğitim-öğretim ve öğrenme faaliyetlerini artırmak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extLst>
                  <a:ext uri="{0D108BD9-81ED-4DB2-BD59-A6C34878D82A}">
                    <a16:rowId xmlns:a16="http://schemas.microsoft.com/office/drawing/2014/main" val="1839645981"/>
                  </a:ext>
                </a:extLst>
              </a:tr>
              <a:tr h="351186">
                <a:tc>
                  <a:txBody>
                    <a:bodyPr/>
                    <a:lstStyle/>
                    <a:p>
                      <a:pPr>
                        <a:lnSpc>
                          <a:spcPct val="107000"/>
                        </a:lnSpc>
                        <a:spcAft>
                          <a:spcPts val="800"/>
                        </a:spcAft>
                      </a:pPr>
                      <a:r>
                        <a:rPr lang="tr-TR" sz="1000" dirty="0">
                          <a:effectLst/>
                        </a:rPr>
                        <a:t>Amacın İlgili Olduğu Program/Alt Program Adı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nSpc>
                          <a:spcPct val="107000"/>
                        </a:lnSpc>
                        <a:spcAft>
                          <a:spcPts val="800"/>
                        </a:spcAft>
                      </a:pPr>
                      <a:r>
                        <a:rPr lang="tr-TR" sz="1000">
                          <a:effectLst/>
                        </a:rPr>
                        <a:t>Hayat Boyu Öğrenme/Yükseköğretim Kurumları Sürekli Eğitim Faaliyetleri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extLst>
                  <a:ext uri="{0D108BD9-81ED-4DB2-BD59-A6C34878D82A}">
                    <a16:rowId xmlns:a16="http://schemas.microsoft.com/office/drawing/2014/main" val="411355698"/>
                  </a:ext>
                </a:extLst>
              </a:tr>
              <a:tr h="530753">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nSpc>
                          <a:spcPct val="107000"/>
                        </a:lnSpc>
                        <a:spcAft>
                          <a:spcPts val="800"/>
                        </a:spcAft>
                      </a:pPr>
                      <a:r>
                        <a:rPr lang="tr-TR" sz="1000">
                          <a:effectLst/>
                        </a:rPr>
                        <a:t>Toplumun tüm kesimlerine ihtiyaç duyduğu alanlarda eğitimler verilmesi, kamu kurum ve kuruluşları, özel sektör ve uluslararası kuruluşlarla iş birliğinin gelişmesine katkıda bulunulması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extLst>
                  <a:ext uri="{0D108BD9-81ED-4DB2-BD59-A6C34878D82A}">
                    <a16:rowId xmlns:a16="http://schemas.microsoft.com/office/drawing/2014/main" val="2785287856"/>
                  </a:ext>
                </a:extLst>
              </a:tr>
              <a:tr h="331569">
                <a:tc>
                  <a:txBody>
                    <a:bodyPr/>
                    <a:lstStyle/>
                    <a:p>
                      <a:pPr algn="l">
                        <a:lnSpc>
                          <a:spcPct val="107000"/>
                        </a:lnSpc>
                        <a:spcAft>
                          <a:spcPts val="800"/>
                        </a:spcAft>
                      </a:pPr>
                      <a:r>
                        <a:rPr lang="tr-TR" sz="1000" b="1" dirty="0">
                          <a:effectLst/>
                        </a:rPr>
                        <a:t> Performans Göstergeleri </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b="1" dirty="0">
                          <a:effectLst/>
                          <a:latin typeface="Calibri" panose="020F0502020204030204" pitchFamily="34" charset="0"/>
                          <a:ea typeface="Calibri" panose="020F0502020204030204" pitchFamily="34" charset="0"/>
                          <a:cs typeface="Times New Roman" panose="02020603050405020304" pitchFamily="18" charset="0"/>
                        </a:rPr>
                        <a:t>Hesaplama Yöntemleri ve Veri Giriş Dönemi</a:t>
                      </a:r>
                    </a:p>
                  </a:txBody>
                  <a:tcPr marL="57975" marR="57975" marT="0" marB="0" anchor="ctr"/>
                </a:tc>
                <a:extLst>
                  <a:ext uri="{0D108BD9-81ED-4DB2-BD59-A6C34878D82A}">
                    <a16:rowId xmlns:a16="http://schemas.microsoft.com/office/drawing/2014/main" val="528446514"/>
                  </a:ext>
                </a:extLst>
              </a:tr>
              <a:tr h="839033">
                <a:tc>
                  <a:txBody>
                    <a:bodyPr/>
                    <a:lstStyle/>
                    <a:p>
                      <a:pPr marR="168910" algn="l">
                        <a:spcBef>
                          <a:spcPts val="305"/>
                        </a:spcBef>
                      </a:pPr>
                      <a:r>
                        <a:rPr lang="tr-TR" sz="1000" dirty="0">
                          <a:effectLst/>
                        </a:rPr>
                        <a:t>PG4.4.1. BM Sürdürülebilirlik hedefleriyle ilişkilendirilen ders sayısı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75" marR="57975" marT="0" marB="0" anchor="ctr"/>
                </a:tc>
                <a:tc>
                  <a:txBody>
                    <a:bodyPr/>
                    <a:lstStyle/>
                    <a:p>
                      <a:pPr algn="l">
                        <a:lnSpc>
                          <a:spcPct val="107000"/>
                        </a:lnSpc>
                        <a:spcAft>
                          <a:spcPts val="80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İlgili veri döneminde BM </a:t>
                      </a:r>
                      <a:r>
                        <a:rPr lang="tr-TR" sz="1000" dirty="0"/>
                        <a:t>sürdürülebilirlik hedefleriyle ilişkilendirilen ve </a:t>
                      </a:r>
                      <a:r>
                        <a:rPr lang="tr-TR" sz="1000" dirty="0">
                          <a:effectLst/>
                          <a:latin typeface="Calibri" panose="020F0502020204030204" pitchFamily="34" charset="0"/>
                          <a:ea typeface="Calibri" panose="020F0502020204030204" pitchFamily="34" charset="0"/>
                          <a:cs typeface="Times New Roman" panose="02020603050405020304" pitchFamily="18" charset="0"/>
                        </a:rPr>
                        <a:t>kayıtlı öğrencisi bulunan üniversitemiz</a:t>
                      </a:r>
                      <a:r>
                        <a:rPr lang="tr-TR" sz="1000" dirty="0"/>
                        <a:t> derslerinin sayısını 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extLst>
                  <a:ext uri="{0D108BD9-81ED-4DB2-BD59-A6C34878D82A}">
                    <a16:rowId xmlns:a16="http://schemas.microsoft.com/office/drawing/2014/main" val="1150395789"/>
                  </a:ext>
                </a:extLst>
              </a:tr>
              <a:tr h="1342453">
                <a:tc>
                  <a:txBody>
                    <a:bodyPr/>
                    <a:lstStyle/>
                    <a:p>
                      <a:pPr marR="168910" algn="l">
                        <a:spcBef>
                          <a:spcPts val="305"/>
                        </a:spcBef>
                      </a:pPr>
                      <a:r>
                        <a:rPr lang="tr-TR" sz="1000" dirty="0">
                          <a:effectLst/>
                        </a:rPr>
                        <a:t>PG4.4.2. BM Sürdürülebilirlik hedefleriyle ilişkilendirilen öğrencilere, personele ve topluma yönelik etkinlik (seminer, webinar, çalıştay) sayısı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975" marR="57975" marT="0" marB="0" anchor="ctr"/>
                </a:tc>
                <a:tc>
                  <a:txBody>
                    <a:bodyPr/>
                    <a:lstStyle/>
                    <a:p>
                      <a:pPr algn="l">
                        <a:lnSpc>
                          <a:spcPct val="107000"/>
                        </a:lnSpc>
                        <a:spcAft>
                          <a:spcPts val="80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İlgili veri döneminde üniversitemizde </a:t>
                      </a:r>
                      <a:r>
                        <a:rPr lang="tr-TR" sz="1000" dirty="0"/>
                        <a:t>öğrencilere, personele ve topluma yönelik </a:t>
                      </a:r>
                      <a:r>
                        <a:rPr lang="tr-TR" sz="1000" dirty="0">
                          <a:effectLst/>
                          <a:latin typeface="Calibri" panose="020F0502020204030204" pitchFamily="34" charset="0"/>
                          <a:ea typeface="Calibri" panose="020F0502020204030204" pitchFamily="34" charset="0"/>
                          <a:cs typeface="Times New Roman" panose="02020603050405020304" pitchFamily="18" charset="0"/>
                        </a:rPr>
                        <a:t>d</a:t>
                      </a:r>
                      <a:r>
                        <a:rPr lang="tr-TR" sz="1000" dirty="0"/>
                        <a:t>üzenlenen ve doğrudan </a:t>
                      </a:r>
                      <a:r>
                        <a:rPr lang="tr-TR" sz="1000" b="1" dirty="0"/>
                        <a:t>BM Sürdürülebilir Kalkınma Hedefleri</a:t>
                      </a:r>
                      <a:r>
                        <a:rPr lang="tr-TR" sz="1000" dirty="0"/>
                        <a:t> ile ilişkilendirilebilen etkinliklerin sayısını ifade etmektedir.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extLst>
                  <a:ext uri="{0D108BD9-81ED-4DB2-BD59-A6C34878D82A}">
                    <a16:rowId xmlns:a16="http://schemas.microsoft.com/office/drawing/2014/main" val="3613020599"/>
                  </a:ext>
                </a:extLst>
              </a:tr>
              <a:tr h="183571">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just">
                        <a:lnSpc>
                          <a:spcPct val="107000"/>
                        </a:lnSpc>
                        <a:spcAft>
                          <a:spcPts val="800"/>
                        </a:spcAft>
                      </a:pPr>
                      <a:r>
                        <a:rPr lang="tr-TR" sz="1000">
                          <a:effectLst/>
                        </a:rPr>
                        <a:t>Öğrenci İşleri Daire Başkanlığı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extLst>
                  <a:ext uri="{0D108BD9-81ED-4DB2-BD59-A6C34878D82A}">
                    <a16:rowId xmlns:a16="http://schemas.microsoft.com/office/drawing/2014/main" val="2908849568"/>
                  </a:ext>
                </a:extLst>
              </a:tr>
              <a:tr h="896911">
                <a:tc>
                  <a:txBody>
                    <a:bodyPr/>
                    <a:lstStyle/>
                    <a:p>
                      <a:pPr>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tc>
                  <a:txBody>
                    <a:bodyPr/>
                    <a:lstStyle/>
                    <a:p>
                      <a:pPr algn="just">
                        <a:lnSpc>
                          <a:spcPct val="107000"/>
                        </a:lnSpc>
                        <a:spcBef>
                          <a:spcPts val="305"/>
                        </a:spcBef>
                        <a:spcAft>
                          <a:spcPts val="800"/>
                        </a:spcAft>
                        <a:tabLst>
                          <a:tab pos="179705" algn="l"/>
                        </a:tabLst>
                      </a:pPr>
                      <a:r>
                        <a:rPr lang="tr-TR" sz="1000" dirty="0">
                          <a:effectLst/>
                        </a:rPr>
                        <a:t>Rektörlük</a:t>
                      </a:r>
                    </a:p>
                    <a:p>
                      <a:pPr algn="just">
                        <a:lnSpc>
                          <a:spcPct val="107000"/>
                        </a:lnSpc>
                        <a:spcBef>
                          <a:spcPts val="305"/>
                        </a:spcBef>
                        <a:spcAft>
                          <a:spcPts val="800"/>
                        </a:spcAft>
                        <a:tabLst>
                          <a:tab pos="179705" algn="l"/>
                        </a:tabLst>
                      </a:pPr>
                      <a:r>
                        <a:rPr lang="tr-TR" sz="1000" dirty="0">
                          <a:effectLst/>
                        </a:rPr>
                        <a:t>Akademik Birimler</a:t>
                      </a:r>
                    </a:p>
                    <a:p>
                      <a:pPr algn="just">
                        <a:lnSpc>
                          <a:spcPct val="107000"/>
                        </a:lnSpc>
                        <a:spcBef>
                          <a:spcPts val="305"/>
                        </a:spcBef>
                        <a:spcAft>
                          <a:spcPts val="800"/>
                        </a:spcAft>
                        <a:tabLst>
                          <a:tab pos="179705" algn="l"/>
                        </a:tabLst>
                      </a:pPr>
                      <a:r>
                        <a:rPr lang="tr-TR" sz="1000" dirty="0">
                          <a:effectLst/>
                        </a:rPr>
                        <a:t>Personel Daire Başkanlığı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975" marR="57975" marT="0" marB="0" anchor="ctr"/>
                </a:tc>
                <a:extLst>
                  <a:ext uri="{0D108BD9-81ED-4DB2-BD59-A6C34878D82A}">
                    <a16:rowId xmlns:a16="http://schemas.microsoft.com/office/drawing/2014/main" val="3643287182"/>
                  </a:ext>
                </a:extLst>
              </a:tr>
            </a:tbl>
          </a:graphicData>
        </a:graphic>
      </p:graphicFrame>
      <p:sp>
        <p:nvSpPr>
          <p:cNvPr id="4" name="Metin kutusu 3">
            <a:extLst>
              <a:ext uri="{FF2B5EF4-FFF2-40B4-BE49-F238E27FC236}">
                <a16:creationId xmlns:a16="http://schemas.microsoft.com/office/drawing/2014/main" id="{1A40D218-7DB8-8B34-32E4-32FEA03DD02B}"/>
              </a:ext>
            </a:extLst>
          </p:cNvPr>
          <p:cNvSpPr txBox="1"/>
          <p:nvPr/>
        </p:nvSpPr>
        <p:spPr>
          <a:xfrm>
            <a:off x="555278" y="297144"/>
            <a:ext cx="8978782" cy="400110"/>
          </a:xfrm>
          <a:prstGeom prst="rect">
            <a:avLst/>
          </a:prstGeom>
          <a:noFill/>
        </p:spPr>
        <p:txBody>
          <a:bodyPr wrap="square" rtlCol="0">
            <a:spAutoFit/>
          </a:bodyPr>
          <a:lstStyle/>
          <a:p>
            <a:r>
              <a:rPr lang="tr-TR" sz="2000" b="1" dirty="0">
                <a:solidFill>
                  <a:srgbClr val="192E5A"/>
                </a:solidFill>
              </a:rPr>
              <a:t>2025-2029 Stratejik Plan Performans Göstergelerinin Hesaplama Yöntemleri</a:t>
            </a:r>
          </a:p>
        </p:txBody>
      </p:sp>
    </p:spTree>
    <p:extLst>
      <p:ext uri="{BB962C8B-B14F-4D97-AF65-F5344CB8AC3E}">
        <p14:creationId xmlns:p14="http://schemas.microsoft.com/office/powerpoint/2010/main" val="310944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01C77B-DF5B-2C09-4FE5-45BC6F8FFCB2}"/>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96C00C91-B794-3609-97B9-F816B2F3F58B}"/>
              </a:ext>
            </a:extLst>
          </p:cNvPr>
          <p:cNvSpPr txBox="1"/>
          <p:nvPr/>
        </p:nvSpPr>
        <p:spPr>
          <a:xfrm>
            <a:off x="1312751" y="733331"/>
            <a:ext cx="4336610" cy="400110"/>
          </a:xfrm>
          <a:prstGeom prst="rect">
            <a:avLst/>
          </a:prstGeom>
          <a:noFill/>
        </p:spPr>
        <p:txBody>
          <a:bodyPr wrap="square" rtlCol="0">
            <a:spAutoFit/>
          </a:bodyPr>
          <a:lstStyle/>
          <a:p>
            <a:r>
              <a:rPr lang="tr-TR" sz="2000" b="1" dirty="0">
                <a:solidFill>
                  <a:srgbClr val="192E5A"/>
                </a:solidFill>
              </a:rPr>
              <a:t>Yönetim Bilgi Sistemleri Organizasyonu</a:t>
            </a:r>
          </a:p>
        </p:txBody>
      </p:sp>
      <p:sp>
        <p:nvSpPr>
          <p:cNvPr id="7" name="Metin kutusu 6">
            <a:extLst>
              <a:ext uri="{FF2B5EF4-FFF2-40B4-BE49-F238E27FC236}">
                <a16:creationId xmlns:a16="http://schemas.microsoft.com/office/drawing/2014/main" id="{EF6BF81D-E61B-C0F7-AC37-2FD9B9AFC5DB}"/>
              </a:ext>
            </a:extLst>
          </p:cNvPr>
          <p:cNvSpPr txBox="1"/>
          <p:nvPr/>
        </p:nvSpPr>
        <p:spPr>
          <a:xfrm>
            <a:off x="1312751" y="1424834"/>
            <a:ext cx="9777743" cy="1446550"/>
          </a:xfrm>
          <a:prstGeom prst="rect">
            <a:avLst/>
          </a:prstGeom>
          <a:noFill/>
        </p:spPr>
        <p:txBody>
          <a:bodyPr wrap="square" rtlCol="0">
            <a:spAutoFit/>
          </a:bodyPr>
          <a:lstStyle/>
          <a:p>
            <a:pPr marL="285750" indent="-285750" algn="just">
              <a:buFont typeface="Wingdings" panose="05000000000000000000" pitchFamily="2" charset="2"/>
              <a:buChar char="v"/>
            </a:pPr>
            <a:r>
              <a:rPr lang="tr-TR" sz="1800" dirty="0">
                <a:solidFill>
                  <a:srgbClr val="192E5A"/>
                </a:solidFill>
              </a:rPr>
              <a:t>Kurumsal</a:t>
            </a:r>
            <a:r>
              <a:rPr lang="tr-TR" sz="1800" dirty="0"/>
              <a:t> </a:t>
            </a:r>
            <a:r>
              <a:rPr lang="tr-TR" sz="1800" dirty="0">
                <a:solidFill>
                  <a:srgbClr val="192E5A"/>
                </a:solidFill>
              </a:rPr>
              <a:t>hedeflerimizi daha etkin yönetmek, karar alma süreçlerinde veriye dayalı analiz kapasitemizi güçlendirmek ve sürdürülebilir başarıyı desteklemek amacıyla Performans Bilgi Sisteminden,  </a:t>
            </a:r>
            <a:r>
              <a:rPr lang="tr-TR" sz="2000" dirty="0">
                <a:solidFill>
                  <a:srgbClr val="0070C0"/>
                </a:solidFill>
              </a:rPr>
              <a:t>Stratejik Yönetim Bilgi Sistemi (SYBS)</a:t>
            </a:r>
            <a:r>
              <a:rPr lang="tr-TR" sz="1800" dirty="0">
                <a:solidFill>
                  <a:srgbClr val="192E5A"/>
                </a:solidFill>
              </a:rPr>
              <a:t>’ne geçiş sürecimizi başlatmış bulunuyoruz.</a:t>
            </a:r>
          </a:p>
          <a:p>
            <a:pPr marL="742950" lvl="1" indent="-285750" algn="just">
              <a:buFont typeface="Wingdings" panose="05000000000000000000" pitchFamily="2" charset="2"/>
              <a:buChar char="v"/>
            </a:pPr>
            <a:r>
              <a:rPr lang="tr-TR" sz="1600" dirty="0">
                <a:solidFill>
                  <a:srgbClr val="192E5A"/>
                </a:solidFill>
              </a:rPr>
              <a:t>Geçiş sürecinin ardından sistemin kullanımı ve veri yönetimine ilişkin kapsamlı çalışmalar ilerleyen süreçte bilgilendirmeler yapılacaktır.</a:t>
            </a:r>
            <a:endParaRPr lang="tr-TR" dirty="0"/>
          </a:p>
        </p:txBody>
      </p:sp>
      <p:sp>
        <p:nvSpPr>
          <p:cNvPr id="2" name="Metin kutusu 1">
            <a:extLst>
              <a:ext uri="{FF2B5EF4-FFF2-40B4-BE49-F238E27FC236}">
                <a16:creationId xmlns:a16="http://schemas.microsoft.com/office/drawing/2014/main" id="{E9244C85-DAE4-F2D3-08D5-F5019CD6513F}"/>
              </a:ext>
            </a:extLst>
          </p:cNvPr>
          <p:cNvSpPr txBox="1"/>
          <p:nvPr/>
        </p:nvSpPr>
        <p:spPr>
          <a:xfrm>
            <a:off x="1312751" y="2871382"/>
            <a:ext cx="4125523" cy="3901068"/>
          </a:xfrm>
          <a:prstGeom prst="rect">
            <a:avLst/>
          </a:prstGeom>
          <a:noFill/>
        </p:spPr>
        <p:txBody>
          <a:bodyPr wrap="square" rtlCol="0">
            <a:spAutoFit/>
          </a:bodyPr>
          <a:lstStyle/>
          <a:p>
            <a:pPr marL="285750" indent="-285750" algn="just">
              <a:buFont typeface="Wingdings" panose="05000000000000000000" pitchFamily="2" charset="2"/>
              <a:buChar char="v"/>
            </a:pPr>
            <a:r>
              <a:rPr lang="tr-TR" sz="1650" dirty="0">
                <a:solidFill>
                  <a:srgbClr val="192E5A"/>
                </a:solidFill>
              </a:rPr>
              <a:t>Dijital Dönüşüm ve Veri Yönetimi Koordinatörlüğünün kurulmuş olması ile birlikte dijitalleşme ve veri yönetimi alanında kolaylaştırıcı, yönlendirici, veri yönetimini karar alıcıların masasına gereksiz bilginin gitmesinin önüne geçecek şekilde geliştiren ve yönlendiren bir anlayışla çalışmalar yürütülmeye başlanmış, 2025 yılı ikinci yarısında aşama </a:t>
            </a:r>
            <a:r>
              <a:rPr lang="tr-TR" sz="1650" dirty="0" err="1">
                <a:solidFill>
                  <a:srgbClr val="192E5A"/>
                </a:solidFill>
              </a:rPr>
              <a:t>aşama</a:t>
            </a:r>
            <a:r>
              <a:rPr lang="tr-TR" sz="1650" dirty="0">
                <a:solidFill>
                  <a:srgbClr val="192E5A"/>
                </a:solidFill>
              </a:rPr>
              <a:t> devreye alınacak uygulamalarla desteklenecektir. Akademik Bilginin toplulaştırılması ve büyük verinin mükerrerliğin önüne geçecek şekilde yönetilmesi koordinatörlüğün öncelikleri arasında yer alacaktır.</a:t>
            </a:r>
            <a:endParaRPr lang="tr-TR" sz="1650" dirty="0"/>
          </a:p>
        </p:txBody>
      </p:sp>
      <p:pic>
        <p:nvPicPr>
          <p:cNvPr id="4" name="Resim 3">
            <a:extLst>
              <a:ext uri="{FF2B5EF4-FFF2-40B4-BE49-F238E27FC236}">
                <a16:creationId xmlns:a16="http://schemas.microsoft.com/office/drawing/2014/main" id="{52DAFB0A-8906-EA46-3124-F58109ED0980}"/>
              </a:ext>
            </a:extLst>
          </p:cNvPr>
          <p:cNvPicPr>
            <a:picLocks noChangeAspect="1"/>
          </p:cNvPicPr>
          <p:nvPr/>
        </p:nvPicPr>
        <p:blipFill>
          <a:blip r:embed="rId3"/>
          <a:stretch>
            <a:fillRect/>
          </a:stretch>
        </p:blipFill>
        <p:spPr>
          <a:xfrm>
            <a:off x="5438274" y="2871382"/>
            <a:ext cx="6334266" cy="3657755"/>
          </a:xfrm>
          <a:prstGeom prst="rect">
            <a:avLst/>
          </a:prstGeom>
        </p:spPr>
      </p:pic>
    </p:spTree>
    <p:extLst>
      <p:ext uri="{BB962C8B-B14F-4D97-AF65-F5344CB8AC3E}">
        <p14:creationId xmlns:p14="http://schemas.microsoft.com/office/powerpoint/2010/main" val="48957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
            <a:ext cx="12192000" cy="5748950"/>
          </a:xfrm>
          <a:prstGeom prst="rect">
            <a:avLst/>
          </a:prstGeom>
        </p:spPr>
      </p:pic>
    </p:spTree>
    <p:extLst>
      <p:ext uri="{BB962C8B-B14F-4D97-AF65-F5344CB8AC3E}">
        <p14:creationId xmlns:p14="http://schemas.microsoft.com/office/powerpoint/2010/main" val="29839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0A54B62-2868-E083-5F5C-0B5193973E0A}"/>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238C880A-8E7C-2E73-66D1-698EBF32090C}"/>
              </a:ext>
            </a:extLst>
          </p:cNvPr>
          <p:cNvSpPr txBox="1"/>
          <p:nvPr/>
        </p:nvSpPr>
        <p:spPr>
          <a:xfrm flipH="1">
            <a:off x="637213" y="741934"/>
            <a:ext cx="4562495" cy="461665"/>
          </a:xfrm>
          <a:prstGeom prst="rect">
            <a:avLst/>
          </a:prstGeom>
          <a:noFill/>
        </p:spPr>
        <p:txBody>
          <a:bodyPr wrap="square" rtlCol="0">
            <a:spAutoFit/>
          </a:bodyPr>
          <a:lstStyle/>
          <a:p>
            <a:r>
              <a:rPr lang="tr-TR" sz="2400" b="1" dirty="0">
                <a:solidFill>
                  <a:srgbClr val="002060"/>
                </a:solidFill>
                <a:latin typeface="Calibri" panose="020F0502020204030204" pitchFamily="34" charset="0"/>
                <a:cs typeface="Calibri" panose="020F0502020204030204" pitchFamily="34" charset="0"/>
              </a:rPr>
              <a:t>2024 Yükseköğretim Veri Matrisi </a:t>
            </a:r>
          </a:p>
        </p:txBody>
      </p:sp>
      <p:sp>
        <p:nvSpPr>
          <p:cNvPr id="6" name="Metin kutusu 5">
            <a:extLst>
              <a:ext uri="{FF2B5EF4-FFF2-40B4-BE49-F238E27FC236}">
                <a16:creationId xmlns:a16="http://schemas.microsoft.com/office/drawing/2014/main" id="{4BA10739-E65B-087A-95A6-5832F901A52F}"/>
              </a:ext>
            </a:extLst>
          </p:cNvPr>
          <p:cNvSpPr txBox="1"/>
          <p:nvPr/>
        </p:nvSpPr>
        <p:spPr>
          <a:xfrm>
            <a:off x="304045" y="1584356"/>
            <a:ext cx="11366627" cy="2335794"/>
          </a:xfrm>
          <a:prstGeom prst="rect">
            <a:avLst/>
          </a:prstGeom>
          <a:noFill/>
        </p:spPr>
        <p:txBody>
          <a:bodyPr wrap="square" rtlCol="0">
            <a:spAutoFit/>
          </a:bodyPr>
          <a:lstStyle>
            <a:defPPr>
              <a:defRPr lang="tr-TR"/>
            </a:defPPr>
            <a:lvl1pPr>
              <a:defRPr b="1"/>
            </a:lvl1pPr>
            <a:lvl2pPr lvl="1">
              <a:buFont typeface="Wingdings" panose="05000000000000000000" pitchFamily="2" charset="2"/>
              <a:buChar char="v"/>
              <a:defRPr b="1">
                <a:solidFill>
                  <a:srgbClr val="002060"/>
                </a:solidFill>
                <a:latin typeface="Calibri" panose="020F0502020204030204" pitchFamily="34" charset="0"/>
                <a:cs typeface="Calibri" panose="020F0502020204030204" pitchFamily="34" charset="0"/>
              </a:defRPr>
            </a:lvl2pPr>
            <a:lvl3pPr lvl="2" algn="just">
              <a:buFont typeface="Wingdings" panose="05000000000000000000" pitchFamily="2" charset="2"/>
              <a:buChar char="Ø"/>
              <a:defRPr sz="1400" b="1" kern="0">
                <a:solidFill>
                  <a:srgbClr val="002060"/>
                </a:solidFill>
                <a:effectLst/>
                <a:latin typeface="Calibri" panose="020F0502020204030204" pitchFamily="34" charset="0"/>
                <a:ea typeface="Calibri" panose="020F0502020204030204" pitchFamily="34" charset="0"/>
              </a:defRPr>
            </a:lvl3pPr>
          </a:lstStyle>
          <a:p>
            <a:pPr lvl="1" indent="-285750" algn="just"/>
            <a:r>
              <a:rPr lang="tr-TR" dirty="0"/>
              <a:t>2018 yılından itibaren Yükseköğretim Kurulu (YÖK) tarafından “Üniversite İzleme ve Değerlendirme Genel Raporu” göstergeleri kapsamında, 2015 yılından itibaren Yükseköğretim Kalite Kurulu (YÖKAK) tarafından “Kurum İç Değerlendirme Raporu (KİDR)” göstergeleri kapsamında üniversitelerden düzenli olarak veri toplandığı bildirilerek 2024 yılına ilişkin verilerin YÖKSİS üzerinden iletilmesi gerektiği bildirilmiştir.</a:t>
            </a:r>
          </a:p>
          <a:p>
            <a:pPr lvl="2" indent="-285750">
              <a:buFont typeface="Wingdings" panose="05000000000000000000" pitchFamily="2" charset="2"/>
              <a:buChar char="v"/>
            </a:pPr>
            <a:r>
              <a:rPr lang="tr-TR" dirty="0"/>
              <a:t>Belirlenen  göstergelerden  elde  edilen  verilerle  her  üniversite  kendi içinde  değerlendirilmektedir.</a:t>
            </a:r>
          </a:p>
          <a:p>
            <a:pPr lvl="1" indent="-285750" algn="just"/>
            <a:r>
              <a:rPr lang="tr-TR" dirty="0"/>
              <a:t>Ayrıca, yükseköğretim politikalarının oluşturulması ve geliştirilmesi süreçlerinde bu veriler doğrultusunda yapılan analizlerin sonuçları dikkate alınmaktadır.</a:t>
            </a:r>
          </a:p>
          <a:p>
            <a:pPr marL="171450" lvl="1" algn="just">
              <a:buNone/>
            </a:pPr>
            <a:endParaRPr lang="tr-TR" dirty="0"/>
          </a:p>
        </p:txBody>
      </p:sp>
    </p:spTree>
    <p:extLst>
      <p:ext uri="{BB962C8B-B14F-4D97-AF65-F5344CB8AC3E}">
        <p14:creationId xmlns:p14="http://schemas.microsoft.com/office/powerpoint/2010/main" val="3104861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5A064BC-C057-CE49-63C5-6CB02AEE7996}"/>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2BD6259A-B816-825D-30F0-4C969A43C4F4}"/>
              </a:ext>
            </a:extLst>
          </p:cNvPr>
          <p:cNvSpPr txBox="1"/>
          <p:nvPr/>
        </p:nvSpPr>
        <p:spPr>
          <a:xfrm>
            <a:off x="217284" y="714169"/>
            <a:ext cx="11036172" cy="1754326"/>
          </a:xfrm>
          <a:prstGeom prst="rect">
            <a:avLst/>
          </a:prstGeom>
          <a:noFill/>
        </p:spPr>
        <p:txBody>
          <a:bodyPr wrap="square" rtlCol="0">
            <a:spAutoFit/>
          </a:bodyPr>
          <a:lstStyle>
            <a:defPPr>
              <a:defRPr lang="tr-TR"/>
            </a:defPPr>
            <a:lvl1pPr>
              <a:defRPr b="1"/>
            </a:lvl1pPr>
            <a:lvl2pPr lvl="1" indent="-285750" algn="just">
              <a:buFont typeface="Wingdings" panose="05000000000000000000" pitchFamily="2" charset="2"/>
              <a:buChar char="Ø"/>
              <a:defRPr b="1">
                <a:solidFill>
                  <a:srgbClr val="002060"/>
                </a:solidFill>
                <a:latin typeface="Calibri" panose="020F0502020204030204" pitchFamily="34" charset="0"/>
                <a:cs typeface="Calibri" panose="020F0502020204030204" pitchFamily="34" charset="0"/>
              </a:defRPr>
            </a:lvl2pPr>
            <a:lvl3pPr lvl="2" indent="-285750" algn="just">
              <a:buFont typeface="Wingdings" panose="05000000000000000000" pitchFamily="2" charset="2"/>
              <a:buChar char="Ø"/>
              <a:defRPr sz="1400" b="1" kern="0">
                <a:solidFill>
                  <a:srgbClr val="002060"/>
                </a:solidFill>
                <a:effectLst/>
                <a:latin typeface="Calibri" panose="020F0502020204030204" pitchFamily="34" charset="0"/>
                <a:ea typeface="Calibri" panose="020F0502020204030204" pitchFamily="34" charset="0"/>
              </a:defRPr>
            </a:lvl3pPr>
          </a:lstStyle>
          <a:p>
            <a:pPr marL="285750" indent="-285750" algn="just">
              <a:buFont typeface="Wingdings" panose="05000000000000000000" pitchFamily="2" charset="2"/>
              <a:buChar char="v"/>
            </a:pPr>
            <a:r>
              <a:rPr lang="tr-TR" dirty="0">
                <a:solidFill>
                  <a:srgbClr val="002060"/>
                </a:solidFill>
                <a:latin typeface="Calibri" panose="020F0502020204030204" pitchFamily="34" charset="0"/>
                <a:cs typeface="Calibri" panose="020F0502020204030204" pitchFamily="34" charset="0"/>
              </a:rPr>
              <a:t>YÖK'ün  "Üniversite  İzleme  ve  Değerlendirme  Genel  Raporu"  ile  </a:t>
            </a:r>
            <a:r>
              <a:rPr lang="tr-TR" dirty="0" err="1">
                <a:solidFill>
                  <a:srgbClr val="002060"/>
                </a:solidFill>
                <a:latin typeface="Calibri" panose="020F0502020204030204" pitchFamily="34" charset="0"/>
                <a:cs typeface="Calibri" panose="020F0502020204030204" pitchFamily="34" charset="0"/>
              </a:rPr>
              <a:t>YÖKAK'ın</a:t>
            </a:r>
            <a:r>
              <a:rPr lang="tr-TR" dirty="0">
                <a:solidFill>
                  <a:srgbClr val="002060"/>
                </a:solidFill>
                <a:latin typeface="Calibri" panose="020F0502020204030204" pitchFamily="34" charset="0"/>
                <a:cs typeface="Calibri" panose="020F0502020204030204" pitchFamily="34" charset="0"/>
              </a:rPr>
              <a:t>  "Kurum  İç Değerlendirme Raporu" göstergelerinin büyük ölçüde benzerlik göstermesi ve verilerin farklı zamanlarda toplanması, sürecin daha bütüncül ve verimli yürütülmesi ihtiyacını doğurmuştur. Bu nedenle, söz konusu verilerin  üniversitelerden  tek  elden  toplanmasına  ve  ortak  bir  takvim  doğrultusunda  sürecin  takip edilmesine karar verilmiştir.</a:t>
            </a:r>
          </a:p>
          <a:p>
            <a:pPr algn="just"/>
            <a:endParaRPr lang="tr-TR" dirty="0"/>
          </a:p>
        </p:txBody>
      </p:sp>
      <p:sp>
        <p:nvSpPr>
          <p:cNvPr id="5" name="Metin kutusu 4">
            <a:extLst>
              <a:ext uri="{FF2B5EF4-FFF2-40B4-BE49-F238E27FC236}">
                <a16:creationId xmlns:a16="http://schemas.microsoft.com/office/drawing/2014/main" id="{1E7381A7-AE9E-22EA-C7CB-A774A2A88743}"/>
              </a:ext>
            </a:extLst>
          </p:cNvPr>
          <p:cNvSpPr txBox="1"/>
          <p:nvPr/>
        </p:nvSpPr>
        <p:spPr>
          <a:xfrm flipH="1">
            <a:off x="483304" y="90160"/>
            <a:ext cx="4562495" cy="461665"/>
          </a:xfrm>
          <a:prstGeom prst="rect">
            <a:avLst/>
          </a:prstGeom>
          <a:noFill/>
        </p:spPr>
        <p:txBody>
          <a:bodyPr wrap="square" rtlCol="0">
            <a:spAutoFit/>
          </a:bodyPr>
          <a:lstStyle/>
          <a:p>
            <a:r>
              <a:rPr lang="tr-TR" sz="2400" b="1" dirty="0">
                <a:solidFill>
                  <a:srgbClr val="002060"/>
                </a:solidFill>
                <a:latin typeface="Calibri" panose="020F0502020204030204" pitchFamily="34" charset="0"/>
                <a:cs typeface="Calibri" panose="020F0502020204030204" pitchFamily="34" charset="0"/>
              </a:rPr>
              <a:t>2024 Yükseköğretim Veri Matrisi </a:t>
            </a:r>
          </a:p>
        </p:txBody>
      </p:sp>
      <p:sp>
        <p:nvSpPr>
          <p:cNvPr id="6" name="Metin kutusu 5">
            <a:extLst>
              <a:ext uri="{FF2B5EF4-FFF2-40B4-BE49-F238E27FC236}">
                <a16:creationId xmlns:a16="http://schemas.microsoft.com/office/drawing/2014/main" id="{BDCDB908-1D62-7BD6-08ED-6112D4140509}"/>
              </a:ext>
            </a:extLst>
          </p:cNvPr>
          <p:cNvSpPr txBox="1"/>
          <p:nvPr/>
        </p:nvSpPr>
        <p:spPr>
          <a:xfrm>
            <a:off x="217284" y="2228671"/>
            <a:ext cx="11036174" cy="1200329"/>
          </a:xfrm>
          <a:prstGeom prst="rect">
            <a:avLst/>
          </a:prstGeom>
          <a:noFill/>
        </p:spPr>
        <p:txBody>
          <a:bodyPr wrap="square" rtlCol="0">
            <a:spAutoFit/>
          </a:bodyPr>
          <a:lstStyle/>
          <a:p>
            <a:pPr marL="285750" indent="-285750" algn="just">
              <a:buFont typeface="Wingdings" panose="05000000000000000000" pitchFamily="2" charset="2"/>
              <a:buChar char="v"/>
            </a:pPr>
            <a:r>
              <a:rPr lang="tr-TR" b="1" dirty="0">
                <a:solidFill>
                  <a:srgbClr val="002060"/>
                </a:solidFill>
                <a:latin typeface="Calibri" panose="020F0502020204030204" pitchFamily="34" charset="0"/>
                <a:cs typeface="Calibri" panose="020F0502020204030204" pitchFamily="34" charset="0"/>
              </a:rPr>
              <a:t>Bu  doğrultuda,  üniversitelerden  temin  edilecek  veriler  "Yükseköğretim  Verileri"  adı  altında birleştirilmiş  ve  bu  verilerin  toplanmasına  yönelik  yeni  bir  arayüz  oluşturulmuştur.  Bu  sayede üniversitelerimiz, tüm göstergelere ilişkin bilgi girişini tek bir sistem üzerinden gerçekleştirebilecektir.</a:t>
            </a:r>
          </a:p>
          <a:p>
            <a:endParaRPr lang="tr-TR" dirty="0"/>
          </a:p>
        </p:txBody>
      </p:sp>
      <p:sp>
        <p:nvSpPr>
          <p:cNvPr id="7" name="Metin kutusu 6">
            <a:extLst>
              <a:ext uri="{FF2B5EF4-FFF2-40B4-BE49-F238E27FC236}">
                <a16:creationId xmlns:a16="http://schemas.microsoft.com/office/drawing/2014/main" id="{BEE15009-A490-22B4-24FD-D34100781888}"/>
              </a:ext>
            </a:extLst>
          </p:cNvPr>
          <p:cNvSpPr txBox="1"/>
          <p:nvPr/>
        </p:nvSpPr>
        <p:spPr>
          <a:xfrm>
            <a:off x="217283" y="3349781"/>
            <a:ext cx="11036173" cy="2308324"/>
          </a:xfrm>
          <a:prstGeom prst="rect">
            <a:avLst/>
          </a:prstGeom>
          <a:noFill/>
        </p:spPr>
        <p:txBody>
          <a:bodyPr wrap="square" rtlCol="0">
            <a:spAutoFit/>
          </a:bodyPr>
          <a:lstStyle/>
          <a:p>
            <a:pPr marL="285750" indent="-285750" algn="just">
              <a:buFont typeface="Wingdings" panose="05000000000000000000" pitchFamily="2" charset="2"/>
              <a:buChar char="v"/>
            </a:pPr>
            <a:r>
              <a:rPr lang="tr-TR" b="1" dirty="0">
                <a:solidFill>
                  <a:srgbClr val="002060"/>
                </a:solidFill>
                <a:latin typeface="Calibri" panose="020F0502020204030204" pitchFamily="34" charset="0"/>
                <a:cs typeface="Calibri" panose="020F0502020204030204" pitchFamily="34" charset="0"/>
              </a:rPr>
              <a:t>Halihazırda  YÖKSİS  veya  diğer  kurumsal  veri  tabanlarında  bulunmayan  yaklaşık  100 göstergeye  ait  bilginin  üniversitelerden  temin  edilmesi  gerekmektedir.  Buna  ek  olarak,  Sanayi  ve Teknoloji Bakanlığı, TÜBİTAK, ÖSYM gibi kurumların veri tabanlarından ve </a:t>
            </a:r>
            <a:r>
              <a:rPr lang="tr-TR" b="1" dirty="0" err="1">
                <a:solidFill>
                  <a:srgbClr val="002060"/>
                </a:solidFill>
                <a:latin typeface="Calibri" panose="020F0502020204030204" pitchFamily="34" charset="0"/>
                <a:cs typeface="Calibri" panose="020F0502020204030204" pitchFamily="34" charset="0"/>
              </a:rPr>
              <a:t>InCites</a:t>
            </a:r>
            <a:r>
              <a:rPr lang="tr-TR" b="1" dirty="0">
                <a:solidFill>
                  <a:srgbClr val="002060"/>
                </a:solidFill>
                <a:latin typeface="Calibri" panose="020F0502020204030204" pitchFamily="34" charset="0"/>
                <a:cs typeface="Calibri" panose="020F0502020204030204" pitchFamily="34" charset="0"/>
              </a:rPr>
              <a:t>, YÖK Akademik Özgeçmiş modülü gibi çeşitli platformlardan sağlanabilecek diğer yaklaşık 200 göstergeye ilişkin verilerin toplanması amacıyla da eş zamanlı bir süreç başlatılmıştır.</a:t>
            </a:r>
          </a:p>
          <a:p>
            <a:pPr marL="742950" lvl="1" indent="-285750" algn="just">
              <a:buFont typeface="Wingdings" panose="05000000000000000000" pitchFamily="2" charset="2"/>
              <a:buChar char="v"/>
            </a:pPr>
            <a:r>
              <a:rPr lang="tr-TR" b="1" dirty="0">
                <a:solidFill>
                  <a:srgbClr val="002060"/>
                </a:solidFill>
                <a:latin typeface="Calibri" panose="020F0502020204030204" pitchFamily="34" charset="0"/>
                <a:cs typeface="Calibri" panose="020F0502020204030204" pitchFamily="34" charset="0"/>
              </a:rPr>
              <a:t>"Yükseköğretim  Verileri"  çalışması  kapsamında  üniversitelerden  toplanacak  göstergelere  ilişkin veriler, https://yokak.yok.gov.tr adresi üzerinden oluşturulan arayüz aracılığıyla sisteme girilecektir.</a:t>
            </a:r>
          </a:p>
          <a:p>
            <a:endParaRPr lang="tr-TR" dirty="0"/>
          </a:p>
        </p:txBody>
      </p:sp>
    </p:spTree>
    <p:extLst>
      <p:ext uri="{BB962C8B-B14F-4D97-AF65-F5344CB8AC3E}">
        <p14:creationId xmlns:p14="http://schemas.microsoft.com/office/powerpoint/2010/main" val="31887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AA54428-21FD-5A81-1AEF-AD99D14BA8BD}"/>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B273DFBD-7B3B-2BEB-E9F2-44C01E5711EB}"/>
              </a:ext>
            </a:extLst>
          </p:cNvPr>
          <p:cNvSpPr txBox="1"/>
          <p:nvPr/>
        </p:nvSpPr>
        <p:spPr>
          <a:xfrm>
            <a:off x="977776" y="1643896"/>
            <a:ext cx="10836998" cy="3447098"/>
          </a:xfrm>
          <a:prstGeom prst="rect">
            <a:avLst/>
          </a:prstGeom>
          <a:noFill/>
        </p:spPr>
        <p:txBody>
          <a:bodyPr wrap="square" rtlCol="0">
            <a:spAutoFit/>
          </a:bodyPr>
          <a:lstStyle/>
          <a:p>
            <a:pPr marL="285750" indent="-285750" algn="just">
              <a:buFont typeface="Wingdings" panose="05000000000000000000" pitchFamily="2" charset="2"/>
              <a:buChar char="v"/>
            </a:pPr>
            <a:r>
              <a:rPr lang="tr-TR" b="1" dirty="0">
                <a:solidFill>
                  <a:srgbClr val="002060"/>
                </a:solidFill>
                <a:latin typeface="Calibri" panose="020F0502020204030204" pitchFamily="34" charset="0"/>
                <a:cs typeface="Calibri" panose="020F0502020204030204" pitchFamily="34" charset="0"/>
              </a:rPr>
              <a:t>Bu kapsamda YÖKSİS üzerinden alınan ilgili veri matrislerine ilişkin sorumlu birimler belirlenerek 15.05.2025 tarihli ve E-32624056-602.04.01-3720 Sayılı yazımız ekinde gönderilmiştir ayrıca Veri matris dosyaları (</a:t>
            </a:r>
            <a:r>
              <a:rPr lang="tr-TR" b="1"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https://strateji.tarsus.edu.tr/tr/page/2024-yuksekogretim-verileri/11723</a:t>
            </a:r>
            <a:r>
              <a:rPr lang="tr-TR" b="1" dirty="0">
                <a:solidFill>
                  <a:srgbClr val="002060"/>
                </a:solidFill>
                <a:latin typeface="Calibri" panose="020F0502020204030204" pitchFamily="34" charset="0"/>
                <a:cs typeface="Calibri" panose="020F0502020204030204" pitchFamily="34" charset="0"/>
              </a:rPr>
              <a:t>) adresine yüklenmiştir.</a:t>
            </a:r>
          </a:p>
          <a:p>
            <a:pPr marL="742950" lvl="1" indent="-285750" algn="just">
              <a:buFont typeface="Wingdings" panose="05000000000000000000" pitchFamily="2" charset="2"/>
              <a:buChar char="v"/>
            </a:pPr>
            <a:r>
              <a:rPr lang="tr-TR" b="1" dirty="0">
                <a:solidFill>
                  <a:srgbClr val="002060"/>
                </a:solidFill>
                <a:latin typeface="Calibri" panose="020F0502020204030204" pitchFamily="34" charset="0"/>
                <a:cs typeface="Calibri" panose="020F0502020204030204" pitchFamily="34" charset="0"/>
              </a:rPr>
              <a:t>İlgili veri dönemine ilişkin linkte yer alan dosyaların sorumlu birimlerce doldurularak </a:t>
            </a:r>
            <a:r>
              <a:rPr lang="tr-TR" sz="2000" b="1" dirty="0">
                <a:solidFill>
                  <a:srgbClr val="002060"/>
                </a:solidFill>
                <a:latin typeface="Calibri" panose="020F0502020204030204" pitchFamily="34" charset="0"/>
                <a:cs typeface="Calibri" panose="020F0502020204030204" pitchFamily="34" charset="0"/>
              </a:rPr>
              <a:t>26.05.2025 </a:t>
            </a:r>
            <a:r>
              <a:rPr lang="tr-TR" b="1" dirty="0">
                <a:solidFill>
                  <a:srgbClr val="002060"/>
                </a:solidFill>
                <a:latin typeface="Calibri" panose="020F0502020204030204" pitchFamily="34" charset="0"/>
                <a:cs typeface="Calibri" panose="020F0502020204030204" pitchFamily="34" charset="0"/>
              </a:rPr>
              <a:t>tarihine kadar hazırlanması gerekmektedir.</a:t>
            </a:r>
          </a:p>
          <a:p>
            <a:pPr marL="742950" lvl="1" indent="-285750" algn="just">
              <a:buFont typeface="Wingdings" panose="05000000000000000000" pitchFamily="2" charset="2"/>
              <a:buChar char="v"/>
            </a:pPr>
            <a:endParaRPr lang="tr-TR" b="1" dirty="0">
              <a:solidFill>
                <a:srgbClr val="002060"/>
              </a:solidFill>
              <a:latin typeface="Calibri" panose="020F0502020204030204" pitchFamily="34" charset="0"/>
              <a:cs typeface="Calibri" panose="020F0502020204030204" pitchFamily="34" charset="0"/>
            </a:endParaRPr>
          </a:p>
          <a:p>
            <a:pPr marL="742950" lvl="1" indent="-285750" algn="just">
              <a:buFont typeface="Wingdings" panose="05000000000000000000" pitchFamily="2" charset="2"/>
              <a:buChar char="v"/>
            </a:pPr>
            <a:endParaRPr lang="tr-TR" b="1" dirty="0">
              <a:solidFill>
                <a:srgbClr val="002060"/>
              </a:solidFill>
              <a:latin typeface="Calibri" panose="020F0502020204030204" pitchFamily="34" charset="0"/>
              <a:cs typeface="Calibri" panose="020F0502020204030204" pitchFamily="34" charset="0"/>
            </a:endParaRPr>
          </a:p>
          <a:p>
            <a:pPr marL="742950" lvl="1" indent="-285750" algn="just">
              <a:buFont typeface="Wingdings" panose="05000000000000000000" pitchFamily="2" charset="2"/>
              <a:buChar char="v"/>
            </a:pPr>
            <a:endParaRPr lang="tr-TR" b="1" dirty="0">
              <a:solidFill>
                <a:srgbClr val="002060"/>
              </a:solidFill>
              <a:latin typeface="Calibri" panose="020F0502020204030204" pitchFamily="34" charset="0"/>
              <a:cs typeface="Calibri" panose="020F0502020204030204" pitchFamily="34" charset="0"/>
            </a:endParaRPr>
          </a:p>
          <a:p>
            <a:pPr marL="742950" lvl="1" indent="-285750" algn="just">
              <a:buFont typeface="Wingdings" panose="05000000000000000000" pitchFamily="2" charset="2"/>
              <a:buChar char="v"/>
            </a:pPr>
            <a:r>
              <a:rPr lang="tr-TR" b="1" dirty="0">
                <a:solidFill>
                  <a:srgbClr val="002060"/>
                </a:solidFill>
                <a:latin typeface="Calibri" panose="020F0502020204030204" pitchFamily="34" charset="0"/>
                <a:cs typeface="Calibri" panose="020F0502020204030204" pitchFamily="34" charset="0"/>
              </a:rPr>
              <a:t>Veri toplama ve yönetimi organizasyonu ile ilgili çalışmaların sürdürülmesi nedeniyle ilgili veriler önceki yıllar örneklerinde olduğu gibi veri matrisi dosyaları ile toplulaştırılacak, 2025 yılı verilerinin toplanması sürecinin ise Stratejik Yönetim Bilgi Sistemi (SYBS) üzerinden sağlanması planlanmaktadır.</a:t>
            </a:r>
          </a:p>
          <a:p>
            <a:endParaRPr lang="tr-TR" dirty="0"/>
          </a:p>
        </p:txBody>
      </p:sp>
      <p:sp>
        <p:nvSpPr>
          <p:cNvPr id="6" name="Metin kutusu 5">
            <a:extLst>
              <a:ext uri="{FF2B5EF4-FFF2-40B4-BE49-F238E27FC236}">
                <a16:creationId xmlns:a16="http://schemas.microsoft.com/office/drawing/2014/main" id="{F5391488-3A12-C283-2C58-FEB578BF055B}"/>
              </a:ext>
            </a:extLst>
          </p:cNvPr>
          <p:cNvSpPr txBox="1"/>
          <p:nvPr/>
        </p:nvSpPr>
        <p:spPr>
          <a:xfrm flipH="1">
            <a:off x="1098940" y="923003"/>
            <a:ext cx="4562495" cy="461665"/>
          </a:xfrm>
          <a:prstGeom prst="rect">
            <a:avLst/>
          </a:prstGeom>
          <a:noFill/>
        </p:spPr>
        <p:txBody>
          <a:bodyPr wrap="square" rtlCol="0">
            <a:spAutoFit/>
          </a:bodyPr>
          <a:lstStyle/>
          <a:p>
            <a:r>
              <a:rPr lang="tr-TR" sz="2400" b="1" dirty="0">
                <a:solidFill>
                  <a:srgbClr val="002060"/>
                </a:solidFill>
                <a:latin typeface="Calibri" panose="020F0502020204030204" pitchFamily="34" charset="0"/>
                <a:cs typeface="Calibri" panose="020F0502020204030204" pitchFamily="34" charset="0"/>
              </a:rPr>
              <a:t>2024 Yükseköğretim Veri Matrisi </a:t>
            </a:r>
          </a:p>
        </p:txBody>
      </p:sp>
    </p:spTree>
    <p:extLst>
      <p:ext uri="{BB962C8B-B14F-4D97-AF65-F5344CB8AC3E}">
        <p14:creationId xmlns:p14="http://schemas.microsoft.com/office/powerpoint/2010/main" val="1991453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etin kutusu 6"/>
          <p:cNvSpPr txBox="1"/>
          <p:nvPr/>
        </p:nvSpPr>
        <p:spPr>
          <a:xfrm>
            <a:off x="2878694" y="3075057"/>
            <a:ext cx="6434613" cy="707886"/>
          </a:xfrm>
          <a:prstGeom prst="rect">
            <a:avLst/>
          </a:prstGeom>
          <a:noFill/>
        </p:spPr>
        <p:txBody>
          <a:bodyPr wrap="square" rtlCol="0">
            <a:spAutoFit/>
          </a:bodyPr>
          <a:lstStyle/>
          <a:p>
            <a:pPr algn="ctr"/>
            <a:r>
              <a:rPr lang="tr-TR" sz="4000" b="1" dirty="0">
                <a:solidFill>
                  <a:schemeClr val="bg1"/>
                </a:solidFill>
              </a:rPr>
              <a:t>TEŞEKKÜRLER</a:t>
            </a:r>
          </a:p>
        </p:txBody>
      </p:sp>
    </p:spTree>
    <p:extLst>
      <p:ext uri="{BB962C8B-B14F-4D97-AF65-F5344CB8AC3E}">
        <p14:creationId xmlns:p14="http://schemas.microsoft.com/office/powerpoint/2010/main" val="3500874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E216765-AB93-FFE1-9D21-D63FA52F8AC9}"/>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83CDE907-8C26-3C34-B969-62C515790981}"/>
              </a:ext>
            </a:extLst>
          </p:cNvPr>
          <p:cNvSpPr txBox="1"/>
          <p:nvPr/>
        </p:nvSpPr>
        <p:spPr>
          <a:xfrm>
            <a:off x="415975" y="737675"/>
            <a:ext cx="4251117" cy="707886"/>
          </a:xfrm>
          <a:prstGeom prst="rect">
            <a:avLst/>
          </a:prstGeom>
          <a:noFill/>
        </p:spPr>
        <p:txBody>
          <a:bodyPr wrap="square" rtlCol="0">
            <a:spAutoFit/>
          </a:bodyPr>
          <a:lstStyle/>
          <a:p>
            <a:r>
              <a:rPr lang="tr-TR" sz="2000" b="1" dirty="0">
                <a:solidFill>
                  <a:srgbClr val="002060"/>
                </a:solidFill>
                <a:latin typeface="Calibri" panose="020F0502020204030204" pitchFamily="34" charset="0"/>
                <a:cs typeface="Calibri" panose="020F0502020204030204" pitchFamily="34" charset="0"/>
              </a:rPr>
              <a:t>TEMEL PERFORMANS GÖSTERGELERİ</a:t>
            </a:r>
            <a:br>
              <a:rPr lang="tr-TR" sz="2000" b="1" dirty="0">
                <a:solidFill>
                  <a:srgbClr val="002060"/>
                </a:solidFill>
                <a:latin typeface="Calibri" panose="020F0502020204030204" pitchFamily="34" charset="0"/>
                <a:cs typeface="Calibri" panose="020F0502020204030204" pitchFamily="34" charset="0"/>
              </a:rPr>
            </a:br>
            <a:endParaRPr lang="tr-TR" sz="2000" b="1" dirty="0">
              <a:solidFill>
                <a:srgbClr val="002060"/>
              </a:solidFill>
            </a:endParaRPr>
          </a:p>
        </p:txBody>
      </p:sp>
      <p:graphicFrame>
        <p:nvGraphicFramePr>
          <p:cNvPr id="3" name="İçerik Yer Tutucusu 3">
            <a:extLst>
              <a:ext uri="{FF2B5EF4-FFF2-40B4-BE49-F238E27FC236}">
                <a16:creationId xmlns:a16="http://schemas.microsoft.com/office/drawing/2014/main" id="{02EC9B2E-9F00-4134-9030-987E7ACDCD49}"/>
              </a:ext>
            </a:extLst>
          </p:cNvPr>
          <p:cNvGraphicFramePr>
            <a:graphicFrameLocks/>
          </p:cNvGraphicFramePr>
          <p:nvPr>
            <p:extLst>
              <p:ext uri="{D42A27DB-BD31-4B8C-83A1-F6EECF244321}">
                <p14:modId xmlns:p14="http://schemas.microsoft.com/office/powerpoint/2010/main" val="1153714989"/>
              </p:ext>
            </p:extLst>
          </p:nvPr>
        </p:nvGraphicFramePr>
        <p:xfrm>
          <a:off x="415975" y="1251984"/>
          <a:ext cx="11189214" cy="5473560"/>
        </p:xfrm>
        <a:graphic>
          <a:graphicData uri="http://schemas.openxmlformats.org/drawingml/2006/table">
            <a:tbl>
              <a:tblPr firstRow="1" firstCol="1" bandRow="1">
                <a:tableStyleId>{5C22544A-7EE6-4342-B048-85BDC9FD1C3A}</a:tableStyleId>
              </a:tblPr>
              <a:tblGrid>
                <a:gridCol w="1365336">
                  <a:extLst>
                    <a:ext uri="{9D8B030D-6E8A-4147-A177-3AD203B41FA5}">
                      <a16:colId xmlns:a16="http://schemas.microsoft.com/office/drawing/2014/main" val="168932303"/>
                    </a:ext>
                  </a:extLst>
                </a:gridCol>
                <a:gridCol w="8538028">
                  <a:extLst>
                    <a:ext uri="{9D8B030D-6E8A-4147-A177-3AD203B41FA5}">
                      <a16:colId xmlns:a16="http://schemas.microsoft.com/office/drawing/2014/main" val="2065095135"/>
                    </a:ext>
                  </a:extLst>
                </a:gridCol>
                <a:gridCol w="1285850">
                  <a:extLst>
                    <a:ext uri="{9D8B030D-6E8A-4147-A177-3AD203B41FA5}">
                      <a16:colId xmlns:a16="http://schemas.microsoft.com/office/drawing/2014/main" val="1767200418"/>
                    </a:ext>
                  </a:extLst>
                </a:gridCol>
              </a:tblGrid>
              <a:tr h="637785">
                <a:tc>
                  <a:txBody>
                    <a:bodyPr/>
                    <a:lstStyle/>
                    <a:p>
                      <a:pPr algn="ctr">
                        <a:lnSpc>
                          <a:spcPct val="107000"/>
                        </a:lnSpc>
                        <a:spcAft>
                          <a:spcPts val="800"/>
                        </a:spcAft>
                      </a:pPr>
                      <a:r>
                        <a:rPr lang="tr-TR" sz="1200" dirty="0">
                          <a:effectLst/>
                        </a:rPr>
                        <a:t>BAŞLANGIÇ DEĞERİ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nchor="ctr"/>
                </a:tc>
                <a:tc>
                  <a:txBody>
                    <a:bodyPr/>
                    <a:lstStyle/>
                    <a:p>
                      <a:pPr algn="ctr">
                        <a:lnSpc>
                          <a:spcPct val="107000"/>
                        </a:lnSpc>
                        <a:spcAft>
                          <a:spcPts val="800"/>
                        </a:spcAft>
                      </a:pPr>
                      <a:r>
                        <a:rPr lang="tr-TR" sz="1200" dirty="0">
                          <a:effectLst/>
                        </a:rPr>
                        <a:t>PERFORMANS GÖSTERGESİ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nchor="ctr"/>
                </a:tc>
                <a:tc>
                  <a:txBody>
                    <a:bodyPr/>
                    <a:lstStyle/>
                    <a:p>
                      <a:pPr algn="ctr">
                        <a:lnSpc>
                          <a:spcPct val="107000"/>
                        </a:lnSpc>
                        <a:spcAft>
                          <a:spcPts val="800"/>
                        </a:spcAft>
                      </a:pPr>
                      <a:r>
                        <a:rPr lang="tr-TR" sz="1200">
                          <a:effectLst/>
                        </a:rPr>
                        <a:t>HEDEF DEĞER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nchor="ctr"/>
                </a:tc>
                <a:extLst>
                  <a:ext uri="{0D108BD9-81ED-4DB2-BD59-A6C34878D82A}">
                    <a16:rowId xmlns:a16="http://schemas.microsoft.com/office/drawing/2014/main" val="742627976"/>
                  </a:ext>
                </a:extLst>
              </a:tr>
              <a:tr h="322385">
                <a:tc>
                  <a:txBody>
                    <a:bodyPr/>
                    <a:lstStyle/>
                    <a:p>
                      <a:pPr algn="ctr">
                        <a:lnSpc>
                          <a:spcPct val="107000"/>
                        </a:lnSpc>
                        <a:spcAft>
                          <a:spcPts val="800"/>
                        </a:spcAft>
                      </a:pPr>
                      <a:r>
                        <a:rPr lang="tr-TR" sz="1200">
                          <a:effectLst/>
                        </a:rPr>
                        <a:t>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nSpc>
                          <a:spcPct val="107000"/>
                        </a:lnSpc>
                        <a:spcAft>
                          <a:spcPts val="800"/>
                        </a:spcAft>
                      </a:pPr>
                      <a:r>
                        <a:rPr lang="tr-TR" sz="1400" dirty="0">
                          <a:effectLst/>
                        </a:rPr>
                        <a:t>PG1.1.1. Akredite edilmiş program sayısı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gn="ctr">
                        <a:lnSpc>
                          <a:spcPct val="107000"/>
                        </a:lnSpc>
                        <a:spcAft>
                          <a:spcPts val="800"/>
                        </a:spcAft>
                      </a:pPr>
                      <a:r>
                        <a:rPr lang="tr-TR" sz="1200">
                          <a:effectLst/>
                        </a:rPr>
                        <a:t>16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extLst>
                  <a:ext uri="{0D108BD9-81ED-4DB2-BD59-A6C34878D82A}">
                    <a16:rowId xmlns:a16="http://schemas.microsoft.com/office/drawing/2014/main" val="3457790913"/>
                  </a:ext>
                </a:extLst>
              </a:tr>
              <a:tr h="322385">
                <a:tc>
                  <a:txBody>
                    <a:bodyPr/>
                    <a:lstStyle/>
                    <a:p>
                      <a:pPr algn="ctr">
                        <a:lnSpc>
                          <a:spcPct val="107000"/>
                        </a:lnSpc>
                        <a:spcAft>
                          <a:spcPts val="800"/>
                        </a:spcAft>
                      </a:pPr>
                      <a:r>
                        <a:rPr lang="tr-TR" sz="1200">
                          <a:effectLst/>
                        </a:rPr>
                        <a:t>20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nSpc>
                          <a:spcPct val="107000"/>
                        </a:lnSpc>
                        <a:spcAft>
                          <a:spcPts val="800"/>
                        </a:spcAft>
                      </a:pPr>
                      <a:r>
                        <a:rPr lang="tr-TR" sz="1400">
                          <a:effectLst/>
                        </a:rPr>
                        <a:t>PG1.2.4. Lisansüstü öğrencilerinin yer aldığı yayın sayısı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gn="ctr">
                        <a:lnSpc>
                          <a:spcPct val="107000"/>
                        </a:lnSpc>
                        <a:spcAft>
                          <a:spcPts val="800"/>
                        </a:spcAft>
                      </a:pPr>
                      <a:r>
                        <a:rPr lang="tr-TR" sz="1200">
                          <a:effectLst/>
                        </a:rPr>
                        <a:t>50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extLst>
                  <a:ext uri="{0D108BD9-81ED-4DB2-BD59-A6C34878D82A}">
                    <a16:rowId xmlns:a16="http://schemas.microsoft.com/office/drawing/2014/main" val="759300717"/>
                  </a:ext>
                </a:extLst>
              </a:tr>
              <a:tr h="322385">
                <a:tc>
                  <a:txBody>
                    <a:bodyPr/>
                    <a:lstStyle/>
                    <a:p>
                      <a:pPr algn="ctr">
                        <a:lnSpc>
                          <a:spcPct val="107000"/>
                        </a:lnSpc>
                        <a:spcAft>
                          <a:spcPts val="800"/>
                        </a:spcAft>
                      </a:pPr>
                      <a:r>
                        <a:rPr lang="tr-TR" sz="1200">
                          <a:effectLst/>
                        </a:rPr>
                        <a:t>12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nSpc>
                          <a:spcPct val="107000"/>
                        </a:lnSpc>
                        <a:spcAft>
                          <a:spcPts val="800"/>
                        </a:spcAft>
                      </a:pPr>
                      <a:r>
                        <a:rPr lang="tr-TR" sz="1400">
                          <a:effectLst/>
                        </a:rPr>
                        <a:t>PG1.3.2. Uluslararası değişim programları ile gelen/giden öğrenci sayısı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gn="ctr">
                        <a:lnSpc>
                          <a:spcPct val="107000"/>
                        </a:lnSpc>
                        <a:spcAft>
                          <a:spcPts val="800"/>
                        </a:spcAft>
                      </a:pPr>
                      <a:r>
                        <a:rPr lang="tr-TR" sz="1200">
                          <a:effectLst/>
                        </a:rPr>
                        <a:t>23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extLst>
                  <a:ext uri="{0D108BD9-81ED-4DB2-BD59-A6C34878D82A}">
                    <a16:rowId xmlns:a16="http://schemas.microsoft.com/office/drawing/2014/main" val="2103006943"/>
                  </a:ext>
                </a:extLst>
              </a:tr>
              <a:tr h="322385">
                <a:tc>
                  <a:txBody>
                    <a:bodyPr/>
                    <a:lstStyle/>
                    <a:p>
                      <a:pPr algn="ctr">
                        <a:lnSpc>
                          <a:spcPct val="107000"/>
                        </a:lnSpc>
                        <a:spcAft>
                          <a:spcPts val="800"/>
                        </a:spcAft>
                      </a:pPr>
                      <a:r>
                        <a:rPr lang="tr-TR" sz="1200">
                          <a:effectLst/>
                        </a:rPr>
                        <a:t>47,55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nSpc>
                          <a:spcPct val="107000"/>
                        </a:lnSpc>
                        <a:spcAft>
                          <a:spcPts val="800"/>
                        </a:spcAft>
                      </a:pPr>
                      <a:r>
                        <a:rPr lang="tr-TR" sz="1400" dirty="0">
                          <a:effectLst/>
                        </a:rPr>
                        <a:t>PG1.4.3. Kütüphanede bulunan öğrenci başına düşen basılı ve elektronik kaynak sayısı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gn="ctr">
                        <a:lnSpc>
                          <a:spcPct val="107000"/>
                        </a:lnSpc>
                        <a:spcAft>
                          <a:spcPts val="800"/>
                        </a:spcAft>
                      </a:pPr>
                      <a:r>
                        <a:rPr lang="tr-TR" sz="1200">
                          <a:effectLst/>
                        </a:rPr>
                        <a:t>50,03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extLst>
                  <a:ext uri="{0D108BD9-81ED-4DB2-BD59-A6C34878D82A}">
                    <a16:rowId xmlns:a16="http://schemas.microsoft.com/office/drawing/2014/main" val="1877423429"/>
                  </a:ext>
                </a:extLst>
              </a:tr>
              <a:tr h="322385">
                <a:tc>
                  <a:txBody>
                    <a:bodyPr/>
                    <a:lstStyle/>
                    <a:p>
                      <a:pPr algn="ctr">
                        <a:lnSpc>
                          <a:spcPct val="107000"/>
                        </a:lnSpc>
                        <a:spcAft>
                          <a:spcPts val="800"/>
                        </a:spcAft>
                      </a:pPr>
                      <a:r>
                        <a:rPr lang="tr-TR" sz="1200">
                          <a:effectLst/>
                        </a:rPr>
                        <a:t>18</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nSpc>
                          <a:spcPct val="107000"/>
                        </a:lnSpc>
                        <a:spcAft>
                          <a:spcPts val="800"/>
                        </a:spcAft>
                      </a:pPr>
                      <a:r>
                        <a:rPr lang="tr-TR" sz="1400">
                          <a:effectLst/>
                        </a:rPr>
                        <a:t>PG1.5.1. Staj yapan öğrenci oranı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gn="ctr">
                        <a:lnSpc>
                          <a:spcPct val="107000"/>
                        </a:lnSpc>
                        <a:spcAft>
                          <a:spcPts val="800"/>
                        </a:spcAft>
                      </a:pPr>
                      <a:r>
                        <a:rPr lang="tr-TR" sz="1200">
                          <a:effectLst/>
                        </a:rPr>
                        <a:t>23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extLst>
                  <a:ext uri="{0D108BD9-81ED-4DB2-BD59-A6C34878D82A}">
                    <a16:rowId xmlns:a16="http://schemas.microsoft.com/office/drawing/2014/main" val="3833392216"/>
                  </a:ext>
                </a:extLst>
              </a:tr>
              <a:tr h="322385">
                <a:tc>
                  <a:txBody>
                    <a:bodyPr/>
                    <a:lstStyle/>
                    <a:p>
                      <a:pPr algn="ctr">
                        <a:lnSpc>
                          <a:spcPct val="107000"/>
                        </a:lnSpc>
                        <a:spcAft>
                          <a:spcPts val="800"/>
                        </a:spcAft>
                      </a:pPr>
                      <a:r>
                        <a:rPr lang="tr-TR" sz="1200">
                          <a:effectLst/>
                        </a:rPr>
                        <a:t>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nSpc>
                          <a:spcPct val="107000"/>
                        </a:lnSpc>
                        <a:spcAft>
                          <a:spcPts val="800"/>
                        </a:spcAft>
                      </a:pPr>
                      <a:r>
                        <a:rPr lang="tr-TR" sz="1400">
                          <a:effectLst/>
                        </a:rPr>
                        <a:t>PG1.5.3. Program başına düzenlenen teknik gezi sayısı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gn="ctr">
                        <a:lnSpc>
                          <a:spcPct val="107000"/>
                        </a:lnSpc>
                        <a:spcAft>
                          <a:spcPts val="800"/>
                        </a:spcAft>
                      </a:pPr>
                      <a:r>
                        <a:rPr lang="tr-TR" sz="1200">
                          <a:effectLst/>
                        </a:rPr>
                        <a:t>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extLst>
                  <a:ext uri="{0D108BD9-81ED-4DB2-BD59-A6C34878D82A}">
                    <a16:rowId xmlns:a16="http://schemas.microsoft.com/office/drawing/2014/main" val="3866541641"/>
                  </a:ext>
                </a:extLst>
              </a:tr>
              <a:tr h="322385">
                <a:tc>
                  <a:txBody>
                    <a:bodyPr/>
                    <a:lstStyle/>
                    <a:p>
                      <a:pPr algn="ctr">
                        <a:lnSpc>
                          <a:spcPct val="107000"/>
                        </a:lnSpc>
                        <a:spcAft>
                          <a:spcPts val="800"/>
                        </a:spcAft>
                      </a:pPr>
                      <a:r>
                        <a:rPr lang="tr-TR" sz="1200">
                          <a:effectLst/>
                        </a:rPr>
                        <a:t>1,70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nSpc>
                          <a:spcPct val="107000"/>
                        </a:lnSpc>
                        <a:spcAft>
                          <a:spcPts val="800"/>
                        </a:spcAft>
                      </a:pPr>
                      <a:r>
                        <a:rPr lang="tr-TR" sz="1400">
                          <a:effectLst/>
                        </a:rPr>
                        <a:t>PG2.1.1. Öğretim üyesi başına düşen Web of Science endekslerinde yayınlanan yayın sayısı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gn="ctr">
                        <a:lnSpc>
                          <a:spcPct val="107000"/>
                        </a:lnSpc>
                        <a:spcAft>
                          <a:spcPts val="800"/>
                        </a:spcAft>
                      </a:pPr>
                      <a:r>
                        <a:rPr lang="tr-TR" sz="1200" dirty="0">
                          <a:effectLst/>
                        </a:rPr>
                        <a:t>1,80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extLst>
                  <a:ext uri="{0D108BD9-81ED-4DB2-BD59-A6C34878D82A}">
                    <a16:rowId xmlns:a16="http://schemas.microsoft.com/office/drawing/2014/main" val="784561891"/>
                  </a:ext>
                </a:extLst>
              </a:tr>
              <a:tr h="322385">
                <a:tc>
                  <a:txBody>
                    <a:bodyPr/>
                    <a:lstStyle/>
                    <a:p>
                      <a:pPr algn="ctr">
                        <a:lnSpc>
                          <a:spcPct val="107000"/>
                        </a:lnSpc>
                        <a:spcAft>
                          <a:spcPts val="800"/>
                        </a:spcAft>
                      </a:pPr>
                      <a:r>
                        <a:rPr lang="tr-TR" sz="1200">
                          <a:effectLst/>
                        </a:rPr>
                        <a:t>27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nSpc>
                          <a:spcPct val="107000"/>
                        </a:lnSpc>
                        <a:spcAft>
                          <a:spcPts val="800"/>
                        </a:spcAft>
                      </a:pPr>
                      <a:r>
                        <a:rPr lang="tr-TR" sz="1400">
                          <a:effectLst/>
                        </a:rPr>
                        <a:t>PG2.3.2. Üniversite dışından desteklenen bilimsel proje sayısı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gn="ctr">
                        <a:lnSpc>
                          <a:spcPct val="107000"/>
                        </a:lnSpc>
                        <a:spcAft>
                          <a:spcPts val="800"/>
                        </a:spcAft>
                      </a:pPr>
                      <a:r>
                        <a:rPr lang="tr-TR" sz="1200">
                          <a:effectLst/>
                        </a:rPr>
                        <a:t>47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extLst>
                  <a:ext uri="{0D108BD9-81ED-4DB2-BD59-A6C34878D82A}">
                    <a16:rowId xmlns:a16="http://schemas.microsoft.com/office/drawing/2014/main" val="2299298539"/>
                  </a:ext>
                </a:extLst>
              </a:tr>
              <a:tr h="322385">
                <a:tc>
                  <a:txBody>
                    <a:bodyPr/>
                    <a:lstStyle/>
                    <a:p>
                      <a:pPr algn="ctr">
                        <a:lnSpc>
                          <a:spcPct val="107000"/>
                        </a:lnSpc>
                        <a:spcAft>
                          <a:spcPts val="800"/>
                        </a:spcAft>
                      </a:pPr>
                      <a:r>
                        <a:rPr lang="tr-TR" sz="1200">
                          <a:effectLst/>
                        </a:rPr>
                        <a:t>20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nSpc>
                          <a:spcPct val="107000"/>
                        </a:lnSpc>
                        <a:spcAft>
                          <a:spcPts val="800"/>
                        </a:spcAft>
                      </a:pPr>
                      <a:r>
                        <a:rPr lang="tr-TR" sz="1400">
                          <a:effectLst/>
                        </a:rPr>
                        <a:t>PG2.4.4. Uluslararası iş birliği ile yürütülen bilimsel proje sayısı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gn="ctr">
                        <a:lnSpc>
                          <a:spcPct val="107000"/>
                        </a:lnSpc>
                        <a:spcAft>
                          <a:spcPts val="800"/>
                        </a:spcAft>
                      </a:pPr>
                      <a:r>
                        <a:rPr lang="tr-TR" sz="1200">
                          <a:effectLst/>
                        </a:rPr>
                        <a:t>22</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extLst>
                  <a:ext uri="{0D108BD9-81ED-4DB2-BD59-A6C34878D82A}">
                    <a16:rowId xmlns:a16="http://schemas.microsoft.com/office/drawing/2014/main" val="1021270183"/>
                  </a:ext>
                </a:extLst>
              </a:tr>
              <a:tr h="322385">
                <a:tc>
                  <a:txBody>
                    <a:bodyPr/>
                    <a:lstStyle/>
                    <a:p>
                      <a:pPr algn="ctr">
                        <a:lnSpc>
                          <a:spcPct val="107000"/>
                        </a:lnSpc>
                        <a:spcAft>
                          <a:spcPts val="800"/>
                        </a:spcAft>
                      </a:pPr>
                      <a:r>
                        <a:rPr lang="tr-TR" sz="1200">
                          <a:effectLst/>
                        </a:rPr>
                        <a:t>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nSpc>
                          <a:spcPct val="107000"/>
                        </a:lnSpc>
                        <a:spcAft>
                          <a:spcPts val="800"/>
                        </a:spcAft>
                      </a:pPr>
                      <a:r>
                        <a:rPr lang="tr-TR" sz="1400">
                          <a:effectLst/>
                        </a:rPr>
                        <a:t>PG2.5.1. Ulusal ve uluslararası patent, faydalı model ve tasarım başvuru sayısı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gn="ctr">
                        <a:lnSpc>
                          <a:spcPct val="107000"/>
                        </a:lnSpc>
                        <a:spcAft>
                          <a:spcPts val="800"/>
                        </a:spcAft>
                      </a:pPr>
                      <a:r>
                        <a:rPr lang="tr-TR" sz="1200">
                          <a:effectLst/>
                        </a:rPr>
                        <a:t>7</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extLst>
                  <a:ext uri="{0D108BD9-81ED-4DB2-BD59-A6C34878D82A}">
                    <a16:rowId xmlns:a16="http://schemas.microsoft.com/office/drawing/2014/main" val="4050724589"/>
                  </a:ext>
                </a:extLst>
              </a:tr>
              <a:tr h="322385">
                <a:tc>
                  <a:txBody>
                    <a:bodyPr/>
                    <a:lstStyle/>
                    <a:p>
                      <a:pPr algn="ctr">
                        <a:lnSpc>
                          <a:spcPct val="107000"/>
                        </a:lnSpc>
                        <a:spcAft>
                          <a:spcPts val="800"/>
                        </a:spcAft>
                      </a:pPr>
                      <a:r>
                        <a:rPr lang="tr-TR" sz="1200">
                          <a:effectLst/>
                        </a:rPr>
                        <a:t>1,9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nSpc>
                          <a:spcPct val="107000"/>
                        </a:lnSpc>
                        <a:spcAft>
                          <a:spcPts val="800"/>
                        </a:spcAft>
                      </a:pPr>
                      <a:r>
                        <a:rPr lang="tr-TR" sz="1400" dirty="0">
                          <a:effectLst/>
                        </a:rPr>
                        <a:t>PG3.2.3. Öğrenci topluluğu başına düşen etkinlik sayısı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gn="ctr">
                        <a:lnSpc>
                          <a:spcPct val="107000"/>
                        </a:lnSpc>
                        <a:spcAft>
                          <a:spcPts val="800"/>
                        </a:spcAft>
                      </a:pPr>
                      <a:r>
                        <a:rPr lang="tr-TR" sz="1200">
                          <a:effectLst/>
                        </a:rPr>
                        <a:t>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extLst>
                  <a:ext uri="{0D108BD9-81ED-4DB2-BD59-A6C34878D82A}">
                    <a16:rowId xmlns:a16="http://schemas.microsoft.com/office/drawing/2014/main" val="2056826908"/>
                  </a:ext>
                </a:extLst>
              </a:tr>
              <a:tr h="322385">
                <a:tc>
                  <a:txBody>
                    <a:bodyPr/>
                    <a:lstStyle/>
                    <a:p>
                      <a:pPr algn="ctr">
                        <a:lnSpc>
                          <a:spcPct val="107000"/>
                        </a:lnSpc>
                        <a:spcAft>
                          <a:spcPts val="800"/>
                        </a:spcAft>
                      </a:pPr>
                      <a:r>
                        <a:rPr lang="tr-TR" sz="1200">
                          <a:effectLst/>
                        </a:rPr>
                        <a:t>11</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nSpc>
                          <a:spcPct val="107000"/>
                        </a:lnSpc>
                        <a:spcAft>
                          <a:spcPts val="800"/>
                        </a:spcAft>
                      </a:pPr>
                      <a:r>
                        <a:rPr lang="tr-TR" sz="1400">
                          <a:effectLst/>
                        </a:rPr>
                        <a:t>PG3.3.3. Kalite kültürünü yaygınlaştırma amacıyla düzenlenen etkinlik sayısı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gn="ctr">
                        <a:lnSpc>
                          <a:spcPct val="107000"/>
                        </a:lnSpc>
                        <a:spcAft>
                          <a:spcPts val="800"/>
                        </a:spcAft>
                      </a:pPr>
                      <a:r>
                        <a:rPr lang="tr-TR" sz="1200">
                          <a:effectLst/>
                        </a:rPr>
                        <a:t>60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extLst>
                  <a:ext uri="{0D108BD9-81ED-4DB2-BD59-A6C34878D82A}">
                    <a16:rowId xmlns:a16="http://schemas.microsoft.com/office/drawing/2014/main" val="3674312578"/>
                  </a:ext>
                </a:extLst>
              </a:tr>
              <a:tr h="322385">
                <a:tc>
                  <a:txBody>
                    <a:bodyPr/>
                    <a:lstStyle/>
                    <a:p>
                      <a:pPr algn="ctr">
                        <a:lnSpc>
                          <a:spcPct val="107000"/>
                        </a:lnSpc>
                        <a:spcAft>
                          <a:spcPts val="800"/>
                        </a:spcAft>
                      </a:pPr>
                      <a:r>
                        <a:rPr lang="tr-TR" sz="1200">
                          <a:effectLst/>
                        </a:rPr>
                        <a:t>5</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nSpc>
                          <a:spcPct val="107000"/>
                        </a:lnSpc>
                        <a:spcAft>
                          <a:spcPts val="800"/>
                        </a:spcAft>
                      </a:pPr>
                      <a:r>
                        <a:rPr lang="tr-TR" sz="1400">
                          <a:effectLst/>
                        </a:rPr>
                        <a:t>PG4.1.2. Sosyal sorumluluk faaliyeti sayısı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gn="ctr">
                        <a:lnSpc>
                          <a:spcPct val="107000"/>
                        </a:lnSpc>
                        <a:spcAft>
                          <a:spcPts val="800"/>
                        </a:spcAft>
                      </a:pPr>
                      <a:r>
                        <a:rPr lang="tr-TR" sz="1200">
                          <a:effectLst/>
                        </a:rPr>
                        <a:t>18</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extLst>
                  <a:ext uri="{0D108BD9-81ED-4DB2-BD59-A6C34878D82A}">
                    <a16:rowId xmlns:a16="http://schemas.microsoft.com/office/drawing/2014/main" val="840595995"/>
                  </a:ext>
                </a:extLst>
              </a:tr>
              <a:tr h="322385">
                <a:tc>
                  <a:txBody>
                    <a:bodyPr/>
                    <a:lstStyle/>
                    <a:p>
                      <a:pPr algn="ctr">
                        <a:lnSpc>
                          <a:spcPct val="107000"/>
                        </a:lnSpc>
                        <a:spcAft>
                          <a:spcPts val="800"/>
                        </a:spcAft>
                      </a:pPr>
                      <a:r>
                        <a:rPr lang="tr-TR" sz="1200">
                          <a:effectLst/>
                        </a:rPr>
                        <a:t>8,56</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nSpc>
                          <a:spcPct val="107000"/>
                        </a:lnSpc>
                        <a:spcAft>
                          <a:spcPts val="800"/>
                        </a:spcAft>
                      </a:pPr>
                      <a:r>
                        <a:rPr lang="tr-TR" sz="1400">
                          <a:effectLst/>
                        </a:rPr>
                        <a:t>PG4.3.4. Toplam Karbon Ayak İzi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gn="ctr">
                        <a:lnSpc>
                          <a:spcPct val="107000"/>
                        </a:lnSpc>
                        <a:spcAft>
                          <a:spcPts val="800"/>
                        </a:spcAft>
                      </a:pPr>
                      <a:r>
                        <a:rPr lang="tr-TR" sz="1200">
                          <a:effectLst/>
                        </a:rPr>
                        <a:t>6,60</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extLst>
                  <a:ext uri="{0D108BD9-81ED-4DB2-BD59-A6C34878D82A}">
                    <a16:rowId xmlns:a16="http://schemas.microsoft.com/office/drawing/2014/main" val="2144832165"/>
                  </a:ext>
                </a:extLst>
              </a:tr>
              <a:tr h="322385">
                <a:tc>
                  <a:txBody>
                    <a:bodyPr/>
                    <a:lstStyle/>
                    <a:p>
                      <a:pPr algn="ctr">
                        <a:lnSpc>
                          <a:spcPct val="107000"/>
                        </a:lnSpc>
                        <a:spcAft>
                          <a:spcPts val="800"/>
                        </a:spcAft>
                      </a:pPr>
                      <a:r>
                        <a:rPr lang="tr-TR" sz="1200">
                          <a:effectLst/>
                        </a:rPr>
                        <a:t>29</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nSpc>
                          <a:spcPct val="107000"/>
                        </a:lnSpc>
                        <a:spcAft>
                          <a:spcPts val="800"/>
                        </a:spcAft>
                      </a:pPr>
                      <a:r>
                        <a:rPr lang="tr-TR" sz="1400" dirty="0">
                          <a:effectLst/>
                        </a:rPr>
                        <a:t>PG4.4.2. BM Sürdürülebilirlik hedefleriyle ilişkilendirilen etkinlik (seminer, webinar, çalıştay) sayısı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tc>
                  <a:txBody>
                    <a:bodyPr/>
                    <a:lstStyle/>
                    <a:p>
                      <a:pPr algn="ctr">
                        <a:lnSpc>
                          <a:spcPct val="107000"/>
                        </a:lnSpc>
                        <a:spcAft>
                          <a:spcPts val="800"/>
                        </a:spcAft>
                      </a:pPr>
                      <a:r>
                        <a:rPr lang="tr-TR" sz="1200" dirty="0">
                          <a:effectLst/>
                        </a:rPr>
                        <a:t>60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319" marR="64319" marT="0" marB="0"/>
                </a:tc>
                <a:extLst>
                  <a:ext uri="{0D108BD9-81ED-4DB2-BD59-A6C34878D82A}">
                    <a16:rowId xmlns:a16="http://schemas.microsoft.com/office/drawing/2014/main" val="553787501"/>
                  </a:ext>
                </a:extLst>
              </a:tr>
            </a:tbl>
          </a:graphicData>
        </a:graphic>
      </p:graphicFrame>
    </p:spTree>
    <p:extLst>
      <p:ext uri="{BB962C8B-B14F-4D97-AF65-F5344CB8AC3E}">
        <p14:creationId xmlns:p14="http://schemas.microsoft.com/office/powerpoint/2010/main" val="216957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9AF4880-47CF-42AE-A241-A4E8CFAB8CE2}"/>
            </a:ext>
          </a:extLst>
        </p:cNvPr>
        <p:cNvGrpSpPr/>
        <p:nvPr/>
      </p:nvGrpSpPr>
      <p:grpSpPr>
        <a:xfrm>
          <a:off x="0" y="0"/>
          <a:ext cx="0" cy="0"/>
          <a:chOff x="0" y="0"/>
          <a:chExt cx="0" cy="0"/>
        </a:xfrm>
      </p:grpSpPr>
      <p:sp>
        <p:nvSpPr>
          <p:cNvPr id="4" name="Metin kutusu 3">
            <a:extLst>
              <a:ext uri="{FF2B5EF4-FFF2-40B4-BE49-F238E27FC236}">
                <a16:creationId xmlns:a16="http://schemas.microsoft.com/office/drawing/2014/main" id="{987D4FCD-7E3F-E4C0-9E2A-FED3182B08DA}"/>
              </a:ext>
            </a:extLst>
          </p:cNvPr>
          <p:cNvSpPr txBox="1"/>
          <p:nvPr/>
        </p:nvSpPr>
        <p:spPr>
          <a:xfrm>
            <a:off x="1464179" y="1187865"/>
            <a:ext cx="9218064" cy="1323439"/>
          </a:xfrm>
          <a:prstGeom prst="rect">
            <a:avLst/>
          </a:prstGeom>
          <a:noFill/>
        </p:spPr>
        <p:txBody>
          <a:bodyPr wrap="square" rtlCol="0">
            <a:spAutoFit/>
          </a:bodyPr>
          <a:lstStyle>
            <a:defPPr>
              <a:defRPr lang="tr-TR"/>
            </a:defPPr>
            <a:lvl1pPr>
              <a:defRPr sz="2000" b="1">
                <a:solidFill>
                  <a:srgbClr val="192E5A"/>
                </a:solidFill>
              </a:defRPr>
            </a:lvl1pPr>
          </a:lstStyle>
          <a:p>
            <a:pPr marL="342900" indent="-342900">
              <a:buFont typeface="Wingdings" panose="05000000000000000000" pitchFamily="2" charset="2"/>
              <a:buChar char="v"/>
            </a:pPr>
            <a:r>
              <a:rPr lang="tr-TR" dirty="0"/>
              <a:t>Kümülatif Hesaplama: (*) </a:t>
            </a:r>
          </a:p>
          <a:p>
            <a:pPr marL="800100" lvl="1" indent="-342900">
              <a:buFont typeface="Wingdings" panose="05000000000000000000" pitchFamily="2" charset="2"/>
              <a:buChar char="v"/>
            </a:pPr>
            <a:r>
              <a:rPr lang="tr-TR" sz="2000" b="1" dirty="0">
                <a:solidFill>
                  <a:srgbClr val="192E5A"/>
                </a:solidFill>
              </a:rPr>
              <a:t>Gösterge her yıl sıfırlanmaz,</a:t>
            </a:r>
          </a:p>
          <a:p>
            <a:pPr marL="800100" lvl="1" indent="-342900">
              <a:buFont typeface="Wingdings" panose="05000000000000000000" pitchFamily="2" charset="2"/>
              <a:buChar char="v"/>
            </a:pPr>
            <a:r>
              <a:rPr lang="tr-TR" sz="2000" b="1" dirty="0">
                <a:solidFill>
                  <a:srgbClr val="192E5A"/>
                </a:solidFill>
              </a:rPr>
              <a:t>Zamanla artan bir toplamı ifade eder. Plan başlangıç döneminden itibaren gerçekleşmeler hesaplama tarihi itibariyle birikimli olarak dikkate alınır.</a:t>
            </a:r>
          </a:p>
        </p:txBody>
      </p:sp>
      <p:sp>
        <p:nvSpPr>
          <p:cNvPr id="5" name="Metin kutusu 4">
            <a:extLst>
              <a:ext uri="{FF2B5EF4-FFF2-40B4-BE49-F238E27FC236}">
                <a16:creationId xmlns:a16="http://schemas.microsoft.com/office/drawing/2014/main" id="{B0B20C75-B524-105A-DB08-13344BF58CC6}"/>
              </a:ext>
            </a:extLst>
          </p:cNvPr>
          <p:cNvSpPr txBox="1"/>
          <p:nvPr/>
        </p:nvSpPr>
        <p:spPr>
          <a:xfrm>
            <a:off x="3281585" y="2390594"/>
            <a:ext cx="8101413" cy="1631216"/>
          </a:xfrm>
          <a:prstGeom prst="rect">
            <a:avLst/>
          </a:prstGeom>
          <a:noFill/>
        </p:spPr>
        <p:txBody>
          <a:bodyPr wrap="square" rtlCol="0">
            <a:spAutoFit/>
          </a:bodyPr>
          <a:lstStyle>
            <a:defPPr>
              <a:defRPr lang="tr-TR"/>
            </a:defPPr>
            <a:lvl1pPr marL="342900" indent="-342900">
              <a:buFont typeface="Wingdings" panose="05000000000000000000" pitchFamily="2" charset="2"/>
              <a:buChar char="v"/>
              <a:defRPr sz="2000" b="1">
                <a:solidFill>
                  <a:srgbClr val="192E5A"/>
                </a:solidFill>
              </a:defRPr>
            </a:lvl1pPr>
            <a:lvl2pPr marL="800100" lvl="1" indent="-342900">
              <a:buFont typeface="Wingdings" panose="05000000000000000000" pitchFamily="2" charset="2"/>
              <a:buChar char="v"/>
              <a:defRPr sz="2000" b="1">
                <a:solidFill>
                  <a:srgbClr val="192E5A"/>
                </a:solidFill>
              </a:defRPr>
            </a:lvl2pPr>
          </a:lstStyle>
          <a:p>
            <a:r>
              <a:rPr lang="tr-TR" dirty="0"/>
              <a:t>Yıllık Hesaplama: (**)</a:t>
            </a:r>
          </a:p>
          <a:p>
            <a:pPr lvl="1"/>
            <a:r>
              <a:rPr lang="tr-TR" dirty="0"/>
              <a:t>Genellikle bir takvim yılı (Ocak–Aralık) ya da mali yıl süresince gerçekleşen toplam değeri gösterir.</a:t>
            </a:r>
          </a:p>
          <a:p>
            <a:pPr lvl="1"/>
            <a:r>
              <a:rPr lang="tr-TR" dirty="0"/>
              <a:t>Bu hesaplama genellikle yıl sonunda yapılır, ama bazı durumlarda yıl boyunca güncellenen kümülatif toplam da olabilir.</a:t>
            </a:r>
          </a:p>
        </p:txBody>
      </p:sp>
      <p:pic>
        <p:nvPicPr>
          <p:cNvPr id="8" name="Resim 7">
            <a:extLst>
              <a:ext uri="{FF2B5EF4-FFF2-40B4-BE49-F238E27FC236}">
                <a16:creationId xmlns:a16="http://schemas.microsoft.com/office/drawing/2014/main" id="{723C035C-9A7D-88E4-4FED-F5DD8D2B8873}"/>
              </a:ext>
            </a:extLst>
          </p:cNvPr>
          <p:cNvPicPr>
            <a:picLocks noChangeAspect="1"/>
          </p:cNvPicPr>
          <p:nvPr/>
        </p:nvPicPr>
        <p:blipFill>
          <a:blip r:embed="rId3"/>
          <a:stretch>
            <a:fillRect/>
          </a:stretch>
        </p:blipFill>
        <p:spPr>
          <a:xfrm>
            <a:off x="1360134" y="4030356"/>
            <a:ext cx="9117838" cy="1530356"/>
          </a:xfrm>
          <a:prstGeom prst="rect">
            <a:avLst/>
          </a:prstGeom>
        </p:spPr>
      </p:pic>
      <p:sp>
        <p:nvSpPr>
          <p:cNvPr id="9" name="Metin kutusu 8">
            <a:extLst>
              <a:ext uri="{FF2B5EF4-FFF2-40B4-BE49-F238E27FC236}">
                <a16:creationId xmlns:a16="http://schemas.microsoft.com/office/drawing/2014/main" id="{F3766188-88E2-F112-E5ED-E01120D97B5C}"/>
              </a:ext>
            </a:extLst>
          </p:cNvPr>
          <p:cNvSpPr txBox="1"/>
          <p:nvPr/>
        </p:nvSpPr>
        <p:spPr>
          <a:xfrm>
            <a:off x="677966" y="292913"/>
            <a:ext cx="8978782" cy="707886"/>
          </a:xfrm>
          <a:prstGeom prst="rect">
            <a:avLst/>
          </a:prstGeom>
          <a:noFill/>
        </p:spPr>
        <p:txBody>
          <a:bodyPr wrap="square" rtlCol="0">
            <a:spAutoFit/>
          </a:bodyPr>
          <a:lstStyle/>
          <a:p>
            <a:r>
              <a:rPr lang="tr-TR" sz="2000" b="1" dirty="0">
                <a:solidFill>
                  <a:srgbClr val="192E5A"/>
                </a:solidFill>
              </a:rPr>
              <a:t>2025-2029 Stratejik Planı Performans Göstergeler Hesaplama Yöntemleri</a:t>
            </a:r>
          </a:p>
          <a:p>
            <a:endParaRPr lang="tr-TR" sz="2000" b="1" dirty="0">
              <a:solidFill>
                <a:srgbClr val="192E5A"/>
              </a:solidFill>
            </a:endParaRPr>
          </a:p>
        </p:txBody>
      </p:sp>
    </p:spTree>
    <p:extLst>
      <p:ext uri="{BB962C8B-B14F-4D97-AF65-F5344CB8AC3E}">
        <p14:creationId xmlns:p14="http://schemas.microsoft.com/office/powerpoint/2010/main" val="66374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D430D39-8DA7-CDE8-A5D1-A78008E054AA}"/>
            </a:ext>
          </a:extLst>
        </p:cNvPr>
        <p:cNvGrpSpPr/>
        <p:nvPr/>
      </p:nvGrpSpPr>
      <p:grpSpPr>
        <a:xfrm>
          <a:off x="0" y="0"/>
          <a:ext cx="0" cy="0"/>
          <a:chOff x="0" y="0"/>
          <a:chExt cx="0" cy="0"/>
        </a:xfrm>
      </p:grpSpPr>
      <p:sp>
        <p:nvSpPr>
          <p:cNvPr id="6" name="Metin kutusu 5">
            <a:extLst>
              <a:ext uri="{FF2B5EF4-FFF2-40B4-BE49-F238E27FC236}">
                <a16:creationId xmlns:a16="http://schemas.microsoft.com/office/drawing/2014/main" id="{D0CB029D-0255-2F59-DAF8-574F0EE004F0}"/>
              </a:ext>
            </a:extLst>
          </p:cNvPr>
          <p:cNvSpPr txBox="1"/>
          <p:nvPr/>
        </p:nvSpPr>
        <p:spPr>
          <a:xfrm>
            <a:off x="1179319" y="340689"/>
            <a:ext cx="8978782" cy="400110"/>
          </a:xfrm>
          <a:prstGeom prst="rect">
            <a:avLst/>
          </a:prstGeom>
          <a:noFill/>
        </p:spPr>
        <p:txBody>
          <a:bodyPr wrap="square" rtlCol="0">
            <a:spAutoFit/>
          </a:bodyPr>
          <a:lstStyle/>
          <a:p>
            <a:r>
              <a:rPr lang="tr-TR" sz="2000" b="1" dirty="0">
                <a:solidFill>
                  <a:srgbClr val="192E5A"/>
                </a:solidFill>
              </a:rPr>
              <a:t>2025-2029 Stratejik Planı Performans Göstergeleri</a:t>
            </a:r>
          </a:p>
        </p:txBody>
      </p:sp>
      <p:graphicFrame>
        <p:nvGraphicFramePr>
          <p:cNvPr id="10" name="İçerik Yer Tutucusu 4">
            <a:extLst>
              <a:ext uri="{FF2B5EF4-FFF2-40B4-BE49-F238E27FC236}">
                <a16:creationId xmlns:a16="http://schemas.microsoft.com/office/drawing/2014/main" id="{A30E935B-5B01-C8E0-D6D3-5062B1C370E8}"/>
              </a:ext>
            </a:extLst>
          </p:cNvPr>
          <p:cNvGraphicFramePr>
            <a:graphicFrameLocks/>
          </p:cNvGraphicFramePr>
          <p:nvPr>
            <p:extLst>
              <p:ext uri="{D42A27DB-BD31-4B8C-83A1-F6EECF244321}">
                <p14:modId xmlns:p14="http://schemas.microsoft.com/office/powerpoint/2010/main" val="919721349"/>
              </p:ext>
            </p:extLst>
          </p:nvPr>
        </p:nvGraphicFramePr>
        <p:xfrm>
          <a:off x="1074078" y="1008404"/>
          <a:ext cx="10958401" cy="5308852"/>
        </p:xfrm>
        <a:graphic>
          <a:graphicData uri="http://schemas.openxmlformats.org/drawingml/2006/table">
            <a:tbl>
              <a:tblPr firstRow="1" firstCol="1" bandRow="1">
                <a:tableStyleId>{5C22544A-7EE6-4342-B048-85BDC9FD1C3A}</a:tableStyleId>
              </a:tblPr>
              <a:tblGrid>
                <a:gridCol w="3110009">
                  <a:extLst>
                    <a:ext uri="{9D8B030D-6E8A-4147-A177-3AD203B41FA5}">
                      <a16:colId xmlns:a16="http://schemas.microsoft.com/office/drawing/2014/main" val="3783321017"/>
                    </a:ext>
                  </a:extLst>
                </a:gridCol>
                <a:gridCol w="1519076">
                  <a:extLst>
                    <a:ext uri="{9D8B030D-6E8A-4147-A177-3AD203B41FA5}">
                      <a16:colId xmlns:a16="http://schemas.microsoft.com/office/drawing/2014/main" val="334052665"/>
                    </a:ext>
                  </a:extLst>
                </a:gridCol>
                <a:gridCol w="2052131">
                  <a:extLst>
                    <a:ext uri="{9D8B030D-6E8A-4147-A177-3AD203B41FA5}">
                      <a16:colId xmlns:a16="http://schemas.microsoft.com/office/drawing/2014/main" val="554295374"/>
                    </a:ext>
                  </a:extLst>
                </a:gridCol>
                <a:gridCol w="854951">
                  <a:extLst>
                    <a:ext uri="{9D8B030D-6E8A-4147-A177-3AD203B41FA5}">
                      <a16:colId xmlns:a16="http://schemas.microsoft.com/office/drawing/2014/main" val="2152390526"/>
                    </a:ext>
                  </a:extLst>
                </a:gridCol>
                <a:gridCol w="857372">
                  <a:extLst>
                    <a:ext uri="{9D8B030D-6E8A-4147-A177-3AD203B41FA5}">
                      <a16:colId xmlns:a16="http://schemas.microsoft.com/office/drawing/2014/main" val="766229847"/>
                    </a:ext>
                  </a:extLst>
                </a:gridCol>
                <a:gridCol w="857372">
                  <a:extLst>
                    <a:ext uri="{9D8B030D-6E8A-4147-A177-3AD203B41FA5}">
                      <a16:colId xmlns:a16="http://schemas.microsoft.com/office/drawing/2014/main" val="2673871517"/>
                    </a:ext>
                  </a:extLst>
                </a:gridCol>
                <a:gridCol w="857372">
                  <a:extLst>
                    <a:ext uri="{9D8B030D-6E8A-4147-A177-3AD203B41FA5}">
                      <a16:colId xmlns:a16="http://schemas.microsoft.com/office/drawing/2014/main" val="2775739151"/>
                    </a:ext>
                  </a:extLst>
                </a:gridCol>
                <a:gridCol w="850118">
                  <a:extLst>
                    <a:ext uri="{9D8B030D-6E8A-4147-A177-3AD203B41FA5}">
                      <a16:colId xmlns:a16="http://schemas.microsoft.com/office/drawing/2014/main" val="44681212"/>
                    </a:ext>
                  </a:extLst>
                </a:gridCol>
              </a:tblGrid>
              <a:tr h="211999">
                <a:tc>
                  <a:txBody>
                    <a:bodyPr/>
                    <a:lstStyle/>
                    <a:p>
                      <a:pPr>
                        <a:lnSpc>
                          <a:spcPct val="107000"/>
                        </a:lnSpc>
                        <a:spcAft>
                          <a:spcPts val="800"/>
                        </a:spcAft>
                      </a:pPr>
                      <a:r>
                        <a:rPr lang="tr-TR" sz="1000" dirty="0">
                          <a:effectLst/>
                        </a:rPr>
                        <a:t>Amaç (A1)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gridSpan="7">
                  <a:txBody>
                    <a:bodyPr/>
                    <a:lstStyle/>
                    <a:p>
                      <a:pPr>
                        <a:lnSpc>
                          <a:spcPct val="107000"/>
                        </a:lnSpc>
                        <a:spcAft>
                          <a:spcPts val="800"/>
                        </a:spcAft>
                      </a:pPr>
                      <a:r>
                        <a:rPr lang="tr-TR" sz="1000" dirty="0">
                          <a:effectLst/>
                        </a:rPr>
                        <a:t>Eğitim – öğretimin kalitesini artırmak ve sürdürülebilirliğini sağlamak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15773238"/>
                  </a:ext>
                </a:extLst>
              </a:tr>
              <a:tr h="204977">
                <a:tc>
                  <a:txBody>
                    <a:bodyPr/>
                    <a:lstStyle/>
                    <a:p>
                      <a:pPr>
                        <a:lnSpc>
                          <a:spcPct val="107000"/>
                        </a:lnSpc>
                        <a:spcAft>
                          <a:spcPts val="800"/>
                        </a:spcAft>
                      </a:pPr>
                      <a:r>
                        <a:rPr lang="tr-TR" sz="1000">
                          <a:effectLst/>
                        </a:rPr>
                        <a:t>Hedef (H1.1)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gridSpan="7">
                  <a:txBody>
                    <a:bodyPr/>
                    <a:lstStyle/>
                    <a:p>
                      <a:pPr>
                        <a:lnSpc>
                          <a:spcPct val="107000"/>
                        </a:lnSpc>
                        <a:spcAft>
                          <a:spcPts val="800"/>
                        </a:spcAft>
                      </a:pPr>
                      <a:r>
                        <a:rPr lang="tr-TR" sz="1000" dirty="0">
                          <a:effectLst/>
                        </a:rPr>
                        <a:t>Eğitim-öğretim programlarının niteliğini artırmak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88518619"/>
                  </a:ext>
                </a:extLst>
              </a:tr>
              <a:tr h="419474">
                <a:tc>
                  <a:txBody>
                    <a:bodyPr/>
                    <a:lstStyle/>
                    <a:p>
                      <a:pPr>
                        <a:lnSpc>
                          <a:spcPct val="107000"/>
                        </a:lnSpc>
                        <a:spcAft>
                          <a:spcPts val="800"/>
                        </a:spcAft>
                      </a:pPr>
                      <a:r>
                        <a:rPr lang="tr-TR" sz="1000" dirty="0">
                          <a:effectLst/>
                        </a:rPr>
                        <a:t>Amacın İlgili Olduğu Program/Alt Program Adı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gridSpan="7">
                  <a:txBody>
                    <a:bodyPr/>
                    <a:lstStyle/>
                    <a:p>
                      <a:pPr>
                        <a:lnSpc>
                          <a:spcPct val="107000"/>
                        </a:lnSpc>
                        <a:spcAft>
                          <a:spcPts val="800"/>
                        </a:spcAft>
                      </a:pPr>
                      <a:r>
                        <a:rPr lang="tr-TR" sz="1000">
                          <a:effectLst/>
                        </a:rPr>
                        <a:t>Yükseköğretim/Ön Lisans Eğitimi, Lisans Eğitimi ve Lisansüstü Eğitim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86868142"/>
                  </a:ext>
                </a:extLst>
              </a:tr>
              <a:tr h="419474">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gridSpan="7">
                  <a:txBody>
                    <a:bodyPr/>
                    <a:lstStyle/>
                    <a:p>
                      <a:pPr>
                        <a:lnSpc>
                          <a:spcPct val="107000"/>
                        </a:lnSpc>
                        <a:spcAft>
                          <a:spcPts val="800"/>
                        </a:spcAft>
                      </a:pPr>
                      <a:r>
                        <a:rPr lang="tr-TR" sz="1000">
                          <a:effectLst/>
                        </a:rPr>
                        <a:t>Mesleki yeterlilik sahibi ve gelişime açık mezunlar yetiştirilmesi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04713853"/>
                  </a:ext>
                </a:extLst>
              </a:tr>
              <a:tr h="553118">
                <a:tc>
                  <a:txBody>
                    <a:bodyPr/>
                    <a:lstStyle/>
                    <a:p>
                      <a:pPr algn="ctr">
                        <a:lnSpc>
                          <a:spcPct val="107000"/>
                        </a:lnSpc>
                        <a:spcAft>
                          <a:spcPts val="800"/>
                        </a:spcAft>
                      </a:pPr>
                      <a:r>
                        <a:rPr lang="tr-TR" sz="1000" dirty="0">
                          <a:effectLst/>
                        </a:rPr>
                        <a:t> </a:t>
                      </a:r>
                    </a:p>
                    <a:p>
                      <a:pPr>
                        <a:lnSpc>
                          <a:spcPct val="107000"/>
                        </a:lnSpc>
                        <a:spcAft>
                          <a:spcPts val="800"/>
                        </a:spcAft>
                      </a:pPr>
                      <a:r>
                        <a:rPr lang="tr-TR" sz="1000" dirty="0">
                          <a:effectLst/>
                        </a:rPr>
                        <a:t>Performans Göstergeleri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Hedef Etkisi </a:t>
                      </a:r>
                    </a:p>
                    <a:p>
                      <a:pPr algn="ctr">
                        <a:lnSpc>
                          <a:spcPct val="107000"/>
                        </a:lnSpc>
                        <a:spcAft>
                          <a:spcPts val="800"/>
                        </a:spcAft>
                      </a:pPr>
                      <a:r>
                        <a:rPr lang="tr-TR" sz="1000">
                          <a:effectLst/>
                        </a:rPr>
                        <a: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Plan Dönemi başlangıç Değeri (2024)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2025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2026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2027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2028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2029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extLst>
                  <a:ext uri="{0D108BD9-81ED-4DB2-BD59-A6C34878D82A}">
                    <a16:rowId xmlns:a16="http://schemas.microsoft.com/office/drawing/2014/main" val="3687111785"/>
                  </a:ext>
                </a:extLst>
              </a:tr>
              <a:tr h="419474">
                <a:tc>
                  <a:txBody>
                    <a:bodyPr/>
                    <a:lstStyle/>
                    <a:p>
                      <a:pPr>
                        <a:lnSpc>
                          <a:spcPct val="107000"/>
                        </a:lnSpc>
                        <a:spcAft>
                          <a:spcPts val="800"/>
                        </a:spcAft>
                      </a:pPr>
                      <a:r>
                        <a:rPr lang="tr-TR" sz="1000" dirty="0">
                          <a:effectLst/>
                        </a:rPr>
                        <a:t>PG1.1.1. Akredite edilmiş program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dirty="0">
                          <a:effectLst/>
                        </a:rPr>
                        <a:t>35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dirty="0">
                          <a:effectLst/>
                        </a:rPr>
                        <a:t>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12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16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extLst>
                  <a:ext uri="{0D108BD9-81ED-4DB2-BD59-A6C34878D82A}">
                    <a16:rowId xmlns:a16="http://schemas.microsoft.com/office/drawing/2014/main" val="3619900154"/>
                  </a:ext>
                </a:extLst>
              </a:tr>
              <a:tr h="419474">
                <a:tc>
                  <a:txBody>
                    <a:bodyPr/>
                    <a:lstStyle/>
                    <a:p>
                      <a:pPr>
                        <a:lnSpc>
                          <a:spcPct val="107000"/>
                        </a:lnSpc>
                        <a:spcAft>
                          <a:spcPts val="800"/>
                        </a:spcAft>
                      </a:pPr>
                      <a:r>
                        <a:rPr lang="tr-TR" sz="1000" dirty="0">
                          <a:effectLst/>
                        </a:rPr>
                        <a:t>PG1.1.2. Normal öğrenim süresi içinde eğitimi tamamlama oranı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41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dirty="0">
                          <a:effectLst/>
                        </a:rPr>
                        <a:t>43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dirty="0">
                          <a:effectLst/>
                        </a:rPr>
                        <a:t>46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48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51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54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extLst>
                  <a:ext uri="{0D108BD9-81ED-4DB2-BD59-A6C34878D82A}">
                    <a16:rowId xmlns:a16="http://schemas.microsoft.com/office/drawing/2014/main" val="1765946746"/>
                  </a:ext>
                </a:extLst>
              </a:tr>
              <a:tr h="419474">
                <a:tc>
                  <a:txBody>
                    <a:bodyPr/>
                    <a:lstStyle/>
                    <a:p>
                      <a:pPr>
                        <a:lnSpc>
                          <a:spcPct val="107000"/>
                        </a:lnSpc>
                        <a:spcAft>
                          <a:spcPts val="800"/>
                        </a:spcAft>
                      </a:pPr>
                      <a:r>
                        <a:rPr lang="tr-TR" sz="1000" dirty="0">
                          <a:effectLst/>
                        </a:rPr>
                        <a:t>PG1.1.3. Yatay geçiş için kuruma yapılan başvuru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dirty="0">
                          <a:effectLst/>
                        </a:rPr>
                        <a:t>20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458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520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dirty="0">
                          <a:effectLst/>
                        </a:rPr>
                        <a:t>580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640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710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800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extLst>
                  <a:ext uri="{0D108BD9-81ED-4DB2-BD59-A6C34878D82A}">
                    <a16:rowId xmlns:a16="http://schemas.microsoft.com/office/drawing/2014/main" val="2714325877"/>
                  </a:ext>
                </a:extLst>
              </a:tr>
              <a:tr h="633973">
                <a:tc>
                  <a:txBody>
                    <a:bodyPr/>
                    <a:lstStyle/>
                    <a:p>
                      <a:pPr>
                        <a:lnSpc>
                          <a:spcPct val="107000"/>
                        </a:lnSpc>
                        <a:spcAft>
                          <a:spcPts val="800"/>
                        </a:spcAft>
                      </a:pPr>
                      <a:r>
                        <a:rPr lang="tr-TR" sz="1000" dirty="0">
                          <a:effectLst/>
                        </a:rPr>
                        <a:t>PG1.1.4. Üniversite giriş sınavlarında ilk iki yüz bine girip üniversiteyi tercih eden öğrenci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15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243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260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a:effectLst/>
                        </a:rPr>
                        <a:t>280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dirty="0">
                          <a:effectLst/>
                        </a:rPr>
                        <a:t>300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dirty="0">
                          <a:effectLst/>
                        </a:rPr>
                        <a:t>350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ctr">
                        <a:lnSpc>
                          <a:spcPct val="107000"/>
                        </a:lnSpc>
                        <a:spcAft>
                          <a:spcPts val="800"/>
                        </a:spcAft>
                      </a:pPr>
                      <a:r>
                        <a:rPr lang="tr-TR" sz="1000" dirty="0">
                          <a:effectLst/>
                        </a:rPr>
                        <a:t>400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extLst>
                  <a:ext uri="{0D108BD9-81ED-4DB2-BD59-A6C34878D82A}">
                    <a16:rowId xmlns:a16="http://schemas.microsoft.com/office/drawing/2014/main" val="685707660"/>
                  </a:ext>
                </a:extLst>
              </a:tr>
              <a:tr h="207663">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gridSpan="7">
                  <a:txBody>
                    <a:bodyPr/>
                    <a:lstStyle/>
                    <a:p>
                      <a:pPr algn="just">
                        <a:lnSpc>
                          <a:spcPct val="107000"/>
                        </a:lnSpc>
                        <a:spcAft>
                          <a:spcPts val="800"/>
                        </a:spcAft>
                      </a:pPr>
                      <a:r>
                        <a:rPr lang="tr-TR" sz="1000">
                          <a:effectLst/>
                        </a:rPr>
                        <a:t>Öğrenci İşleri Daire Başkanlığı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24931681"/>
                  </a:ext>
                </a:extLst>
              </a:tr>
              <a:tr h="1399752">
                <a:tc>
                  <a:txBody>
                    <a:bodyPr/>
                    <a:lstStyle/>
                    <a:p>
                      <a:pPr>
                        <a:lnSpc>
                          <a:spcPct val="107000"/>
                        </a:lnSpc>
                        <a:spcAft>
                          <a:spcPts val="800"/>
                        </a:spcAft>
                      </a:pPr>
                      <a:r>
                        <a:rPr lang="tr-TR" sz="1000">
                          <a:effectLst/>
                        </a:rPr>
                        <a:t>İş Birliği Yapılacak Birim(ler)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gridSpan="7">
                  <a:txBody>
                    <a:bodyPr/>
                    <a:lstStyle/>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Tüm Akademik Birimler</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Kariyer ve Mezun Ofisi Koordinatörlüğü</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Kalite Koordinatörlüğü</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Bilgi ve İletişim Ofisi Koordinatörlüğü</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256" marR="27256"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62065041"/>
                  </a:ext>
                </a:extLst>
              </a:tr>
            </a:tbl>
          </a:graphicData>
        </a:graphic>
      </p:graphicFrame>
    </p:spTree>
    <p:extLst>
      <p:ext uri="{BB962C8B-B14F-4D97-AF65-F5344CB8AC3E}">
        <p14:creationId xmlns:p14="http://schemas.microsoft.com/office/powerpoint/2010/main" val="34351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48E0711-EFB7-5378-88CB-F03AFEDAAF61}"/>
            </a:ext>
          </a:extLst>
        </p:cNvPr>
        <p:cNvGrpSpPr/>
        <p:nvPr/>
      </p:nvGrpSpPr>
      <p:grpSpPr>
        <a:xfrm>
          <a:off x="0" y="0"/>
          <a:ext cx="0" cy="0"/>
          <a:chOff x="0" y="0"/>
          <a:chExt cx="0" cy="0"/>
        </a:xfrm>
      </p:grpSpPr>
      <p:graphicFrame>
        <p:nvGraphicFramePr>
          <p:cNvPr id="4" name="İçerik Yer Tutucusu 4">
            <a:extLst>
              <a:ext uri="{FF2B5EF4-FFF2-40B4-BE49-F238E27FC236}">
                <a16:creationId xmlns:a16="http://schemas.microsoft.com/office/drawing/2014/main" id="{903B3E9C-1F1A-1D9B-476A-6CAF033A9C6C}"/>
              </a:ext>
            </a:extLst>
          </p:cNvPr>
          <p:cNvGraphicFramePr>
            <a:graphicFrameLocks/>
          </p:cNvGraphicFramePr>
          <p:nvPr>
            <p:extLst>
              <p:ext uri="{D42A27DB-BD31-4B8C-83A1-F6EECF244321}">
                <p14:modId xmlns:p14="http://schemas.microsoft.com/office/powerpoint/2010/main" val="3916699641"/>
              </p:ext>
            </p:extLst>
          </p:nvPr>
        </p:nvGraphicFramePr>
        <p:xfrm>
          <a:off x="632388" y="1394544"/>
          <a:ext cx="11082471" cy="5375651"/>
        </p:xfrm>
        <a:graphic>
          <a:graphicData uri="http://schemas.openxmlformats.org/drawingml/2006/table">
            <a:tbl>
              <a:tblPr firstRow="1" firstCol="1" bandRow="1">
                <a:tableStyleId>{5C22544A-7EE6-4342-B048-85BDC9FD1C3A}</a:tableStyleId>
              </a:tblPr>
              <a:tblGrid>
                <a:gridCol w="3161945">
                  <a:extLst>
                    <a:ext uri="{9D8B030D-6E8A-4147-A177-3AD203B41FA5}">
                      <a16:colId xmlns:a16="http://schemas.microsoft.com/office/drawing/2014/main" val="3783321017"/>
                    </a:ext>
                  </a:extLst>
                </a:gridCol>
                <a:gridCol w="7920526">
                  <a:extLst>
                    <a:ext uri="{9D8B030D-6E8A-4147-A177-3AD203B41FA5}">
                      <a16:colId xmlns:a16="http://schemas.microsoft.com/office/drawing/2014/main" val="334052665"/>
                    </a:ext>
                  </a:extLst>
                </a:gridCol>
              </a:tblGrid>
              <a:tr h="219596">
                <a:tc>
                  <a:txBody>
                    <a:bodyPr/>
                    <a:lstStyle/>
                    <a:p>
                      <a:pPr>
                        <a:lnSpc>
                          <a:spcPct val="107000"/>
                        </a:lnSpc>
                        <a:spcAft>
                          <a:spcPts val="800"/>
                        </a:spcAft>
                      </a:pPr>
                      <a:r>
                        <a:rPr lang="tr-TR" sz="1000" dirty="0">
                          <a:effectLst/>
                        </a:rPr>
                        <a:t>Amaç (A1)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nSpc>
                          <a:spcPct val="107000"/>
                        </a:lnSpc>
                        <a:spcAft>
                          <a:spcPts val="800"/>
                        </a:spcAft>
                      </a:pPr>
                      <a:r>
                        <a:rPr lang="tr-TR" sz="1000" dirty="0">
                          <a:effectLst/>
                        </a:rPr>
                        <a:t>Eğitim – öğretimin kalitesini artırmak ve sürdürülebilirliğini sağlamak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extLst>
                  <a:ext uri="{0D108BD9-81ED-4DB2-BD59-A6C34878D82A}">
                    <a16:rowId xmlns:a16="http://schemas.microsoft.com/office/drawing/2014/main" val="515773238"/>
                  </a:ext>
                </a:extLst>
              </a:tr>
              <a:tr h="219596">
                <a:tc>
                  <a:txBody>
                    <a:bodyPr/>
                    <a:lstStyle/>
                    <a:p>
                      <a:pPr>
                        <a:lnSpc>
                          <a:spcPct val="107000"/>
                        </a:lnSpc>
                        <a:spcAft>
                          <a:spcPts val="800"/>
                        </a:spcAft>
                      </a:pPr>
                      <a:r>
                        <a:rPr lang="tr-TR" sz="1000" dirty="0">
                          <a:effectLst/>
                        </a:rPr>
                        <a:t>Hedef (H1.1)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nSpc>
                          <a:spcPct val="107000"/>
                        </a:lnSpc>
                        <a:spcAft>
                          <a:spcPts val="800"/>
                        </a:spcAft>
                      </a:pPr>
                      <a:r>
                        <a:rPr lang="tr-TR" sz="1000" dirty="0">
                          <a:effectLst/>
                        </a:rPr>
                        <a:t>Eğitim-öğretim programlarının niteliğini artırmak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extLst>
                  <a:ext uri="{0D108BD9-81ED-4DB2-BD59-A6C34878D82A}">
                    <a16:rowId xmlns:a16="http://schemas.microsoft.com/office/drawing/2014/main" val="988518619"/>
                  </a:ext>
                </a:extLst>
              </a:tr>
              <a:tr h="592565">
                <a:tc>
                  <a:txBody>
                    <a:bodyPr/>
                    <a:lstStyle/>
                    <a:p>
                      <a:pPr>
                        <a:lnSpc>
                          <a:spcPct val="107000"/>
                        </a:lnSpc>
                        <a:spcAft>
                          <a:spcPts val="800"/>
                        </a:spcAft>
                      </a:pPr>
                      <a:r>
                        <a:rPr lang="tr-TR" sz="1000" b="1" dirty="0">
                          <a:effectLst/>
                        </a:rPr>
                        <a:t>Performans Göstergeleri </a:t>
                      </a:r>
                      <a:endParaRPr lang="tr-T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l">
                        <a:lnSpc>
                          <a:spcPct val="107000"/>
                        </a:lnSpc>
                        <a:spcAft>
                          <a:spcPts val="800"/>
                        </a:spcAft>
                      </a:pPr>
                      <a:r>
                        <a:rPr lang="tr-TR" sz="1000" b="1" dirty="0">
                          <a:effectLst/>
                          <a:latin typeface="Calibri" panose="020F0502020204030204" pitchFamily="34" charset="0"/>
                          <a:ea typeface="Calibri" panose="020F0502020204030204" pitchFamily="34" charset="0"/>
                          <a:cs typeface="Times New Roman" panose="02020603050405020304" pitchFamily="18" charset="0"/>
                        </a:rPr>
                        <a:t>Hesaplama Yöntemleri ve Veri Giriş Dönemi</a:t>
                      </a:r>
                    </a:p>
                  </a:txBody>
                  <a:tcPr marL="27256" marR="27256" marT="0" marB="0" anchor="ctr"/>
                </a:tc>
                <a:extLst>
                  <a:ext uri="{0D108BD9-81ED-4DB2-BD59-A6C34878D82A}">
                    <a16:rowId xmlns:a16="http://schemas.microsoft.com/office/drawing/2014/main" val="3687111785"/>
                  </a:ext>
                </a:extLst>
              </a:tr>
              <a:tr h="553034">
                <a:tc>
                  <a:txBody>
                    <a:bodyPr/>
                    <a:lstStyle/>
                    <a:p>
                      <a:pPr>
                        <a:lnSpc>
                          <a:spcPct val="107000"/>
                        </a:lnSpc>
                        <a:spcAft>
                          <a:spcPts val="800"/>
                        </a:spcAft>
                      </a:pPr>
                      <a:r>
                        <a:rPr lang="tr-TR" sz="1000" dirty="0">
                          <a:effectLst/>
                        </a:rPr>
                        <a:t>PG1.1.1. Akredite edilmiş program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l">
                        <a:lnSpc>
                          <a:spcPct val="107000"/>
                        </a:lnSpc>
                        <a:spcAft>
                          <a:spcPts val="800"/>
                        </a:spcAft>
                      </a:pPr>
                      <a:r>
                        <a:rPr lang="tr-TR" sz="1000" dirty="0"/>
                        <a:t>Üniversitemiz tarafından akredite edilmiş ön lisans, lisans ve lisansüstü programların toplam sayısını ifade eder. Gösterge her yıl sıfırlanmaz. Daha önce akreditasyon almış ve geçerliliği devam eden programlar, sonraki yıllarda da toplam sayıya dahil edilir. </a:t>
                      </a:r>
                    </a:p>
                    <a:p>
                      <a:pPr algn="l">
                        <a:lnSpc>
                          <a:spcPct val="107000"/>
                        </a:lnSpc>
                        <a:spcAft>
                          <a:spcPts val="800"/>
                        </a:spcAft>
                      </a:pPr>
                      <a:r>
                        <a:rPr lang="tr-TR" sz="1000" dirty="0"/>
                        <a:t>Her dönem sonunda elde edilen değer, o döneme kadar akredite edilmiş ve geçerliliği devam eden tüm programların toplamını gösterir.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extLst>
                  <a:ext uri="{0D108BD9-81ED-4DB2-BD59-A6C34878D82A}">
                    <a16:rowId xmlns:a16="http://schemas.microsoft.com/office/drawing/2014/main" val="3619900154"/>
                  </a:ext>
                </a:extLst>
              </a:tr>
              <a:tr h="707570">
                <a:tc>
                  <a:txBody>
                    <a:bodyPr/>
                    <a:lstStyle/>
                    <a:p>
                      <a:pPr>
                        <a:lnSpc>
                          <a:spcPct val="107000"/>
                        </a:lnSpc>
                        <a:spcAft>
                          <a:spcPts val="800"/>
                        </a:spcAft>
                      </a:pPr>
                      <a:r>
                        <a:rPr lang="tr-TR" sz="1000" dirty="0">
                          <a:effectLst/>
                        </a:rPr>
                        <a:t>PG1.1.2. Normal öğrenim süresi içinde eğitimi tamamlama oranı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marL="228600" indent="-228600" algn="l">
                        <a:lnSpc>
                          <a:spcPct val="107000"/>
                        </a:lnSpc>
                        <a:spcAft>
                          <a:spcPts val="800"/>
                        </a:spcAft>
                        <a:buAutoNum type="arabicParenBoth"/>
                      </a:pPr>
                      <a:r>
                        <a:rPr lang="tr-TR" sz="1000" dirty="0">
                          <a:effectLst/>
                          <a:latin typeface="Calibri" panose="020F0502020204030204" pitchFamily="34" charset="0"/>
                          <a:ea typeface="Calibri" panose="020F0502020204030204" pitchFamily="34" charset="0"/>
                          <a:cs typeface="Times New Roman" panose="02020603050405020304" pitchFamily="18" charset="0"/>
                        </a:rPr>
                        <a:t>İlgili program için kayıt türleri dikkate alınarak, öğretim düzeyine göre süresinde mezuniyet yıllı belirlenir. (Zorunlu veya isteğe bağlı hazırlık eğitimleri mezuniyet sürelerine dahil edilir)  </a:t>
                      </a:r>
                    </a:p>
                    <a:p>
                      <a:pPr marL="228600" indent="-228600" algn="l">
                        <a:lnSpc>
                          <a:spcPct val="107000"/>
                        </a:lnSpc>
                        <a:spcAft>
                          <a:spcPts val="800"/>
                        </a:spcAft>
                        <a:buAutoNum type="arabicParenBoth"/>
                      </a:pPr>
                      <a:r>
                        <a:rPr lang="tr-TR" sz="1000" dirty="0">
                          <a:effectLst/>
                          <a:latin typeface="Calibri" panose="020F0502020204030204" pitchFamily="34" charset="0"/>
                          <a:ea typeface="Calibri" panose="020F0502020204030204" pitchFamily="34" charset="0"/>
                          <a:cs typeface="Times New Roman" panose="02020603050405020304" pitchFamily="18" charset="0"/>
                        </a:rPr>
                        <a:t>Programa kayıtlı öğrencilerden ilgili yılda maksimum süreye erişmiş (mezun olması beklenen) tüm öğrencilerin sayısı; bunlardan mezun olan öğrencilerin sayısına oranlanarak hesaplama yapılır. Mezuniyet süresi gelmeden ilişiği kesilen (kendi isteğiyle, yatay geçiş vb. nedenlerle) öğrenciler mezun olması beklenen öğrenci sayısına dahil edilmez. </a:t>
                      </a:r>
                    </a:p>
                  </a:txBody>
                  <a:tcPr marL="27256" marR="27256" marT="0" marB="0" anchor="ctr"/>
                </a:tc>
                <a:extLst>
                  <a:ext uri="{0D108BD9-81ED-4DB2-BD59-A6C34878D82A}">
                    <a16:rowId xmlns:a16="http://schemas.microsoft.com/office/drawing/2014/main" val="1765946746"/>
                  </a:ext>
                </a:extLst>
              </a:tr>
              <a:tr h="449391">
                <a:tc>
                  <a:txBody>
                    <a:bodyPr/>
                    <a:lstStyle/>
                    <a:p>
                      <a:pPr>
                        <a:lnSpc>
                          <a:spcPct val="107000"/>
                        </a:lnSpc>
                        <a:spcAft>
                          <a:spcPts val="800"/>
                        </a:spcAft>
                      </a:pPr>
                      <a:r>
                        <a:rPr lang="tr-TR" sz="1000" dirty="0">
                          <a:effectLst/>
                        </a:rPr>
                        <a:t>PG1.1.3. Yatay geçiş için kuruma yapılan başvuru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l">
                        <a:lnSpc>
                          <a:spcPct val="107000"/>
                        </a:lnSpc>
                        <a:spcAft>
                          <a:spcPts val="800"/>
                        </a:spcAft>
                      </a:pPr>
                      <a:r>
                        <a:rPr lang="tr-TR" sz="1000" dirty="0">
                          <a:effectLst/>
                          <a:latin typeface="Calibri" panose="020F0502020204030204" pitchFamily="34" charset="0"/>
                          <a:ea typeface="Calibri" panose="020F0502020204030204" pitchFamily="34" charset="0"/>
                          <a:cs typeface="Times New Roman" panose="02020603050405020304" pitchFamily="18" charset="0"/>
                        </a:rPr>
                        <a:t>İlgili veri dönemi içerisinde üniversitemize yapılan yatay geçiş başvurularının sayısını ifade etmektedir.</a:t>
                      </a:r>
                    </a:p>
                  </a:txBody>
                  <a:tcPr marL="27256" marR="27256" marT="0" marB="0" anchor="ctr"/>
                </a:tc>
                <a:extLst>
                  <a:ext uri="{0D108BD9-81ED-4DB2-BD59-A6C34878D82A}">
                    <a16:rowId xmlns:a16="http://schemas.microsoft.com/office/drawing/2014/main" val="2714325877"/>
                  </a:ext>
                </a:extLst>
              </a:tr>
              <a:tr h="679185">
                <a:tc>
                  <a:txBody>
                    <a:bodyPr/>
                    <a:lstStyle/>
                    <a:p>
                      <a:pPr>
                        <a:lnSpc>
                          <a:spcPct val="107000"/>
                        </a:lnSpc>
                        <a:spcAft>
                          <a:spcPts val="800"/>
                        </a:spcAft>
                      </a:pPr>
                      <a:r>
                        <a:rPr lang="tr-TR" sz="1000" dirty="0">
                          <a:effectLst/>
                        </a:rPr>
                        <a:t>PG1.1.4. Üniversite giriş sınavlarında ilk iki yüz bine girip üniversiteyi tercih eden öğrenci sayısı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000" dirty="0">
                          <a:effectLst/>
                          <a:latin typeface="Calibri" panose="020F0502020204030204" pitchFamily="34" charset="0"/>
                          <a:ea typeface="Calibri" panose="020F0502020204030204" pitchFamily="34" charset="0"/>
                          <a:cs typeface="Times New Roman" panose="02020603050405020304" pitchFamily="18" charset="0"/>
                        </a:rPr>
                        <a:t>İlgili veri dönemi içerisinde üniversite giriş sınavlarından ilk iki yüz bine giren ve üniversitemizi tercih eden öğrenci sayısını ifade etmektedir.</a:t>
                      </a:r>
                    </a:p>
                  </a:txBody>
                  <a:tcPr marL="27256" marR="27256" marT="0" marB="0" anchor="ctr"/>
                </a:tc>
                <a:extLst>
                  <a:ext uri="{0D108BD9-81ED-4DB2-BD59-A6C34878D82A}">
                    <a16:rowId xmlns:a16="http://schemas.microsoft.com/office/drawing/2014/main" val="685707660"/>
                  </a:ext>
                </a:extLst>
              </a:tr>
              <a:tr h="222473">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algn="l">
                        <a:lnSpc>
                          <a:spcPct val="107000"/>
                        </a:lnSpc>
                        <a:spcAft>
                          <a:spcPts val="800"/>
                        </a:spcAft>
                      </a:pPr>
                      <a:r>
                        <a:rPr lang="tr-TR" sz="1000" dirty="0">
                          <a:effectLst/>
                        </a:rPr>
                        <a:t>Öğrenci İşleri Daire Başkanlığı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extLst>
                  <a:ext uri="{0D108BD9-81ED-4DB2-BD59-A6C34878D82A}">
                    <a16:rowId xmlns:a16="http://schemas.microsoft.com/office/drawing/2014/main" val="2424931681"/>
                  </a:ext>
                </a:extLst>
              </a:tr>
              <a:tr h="1499579">
                <a:tc>
                  <a:txBody>
                    <a:bodyPr/>
                    <a:lstStyle/>
                    <a:p>
                      <a:pPr>
                        <a:lnSpc>
                          <a:spcPct val="107000"/>
                        </a:lnSpc>
                        <a:spcAft>
                          <a:spcPts val="800"/>
                        </a:spcAft>
                      </a:pPr>
                      <a:r>
                        <a:rPr lang="tr-TR" sz="1000" dirty="0">
                          <a:effectLst/>
                        </a:rPr>
                        <a:t>İş Birliği Yapılacak Birim(</a:t>
                      </a:r>
                      <a:r>
                        <a:rPr lang="tr-TR" sz="1000" dirty="0" err="1">
                          <a:effectLst/>
                        </a:rPr>
                        <a:t>ler</a:t>
                      </a: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256" marR="27256" marT="0" marB="0" anchor="ctr"/>
                </a:tc>
                <a:tc>
                  <a:txBody>
                    <a:bodyPr/>
                    <a:lstStyle/>
                    <a:p>
                      <a:pPr marL="342900" lvl="0" indent="-342900" algn="l">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Tüm Akademik Birimler</a:t>
                      </a:r>
                    </a:p>
                    <a:p>
                      <a:pPr marL="342900" lvl="0" indent="-342900" algn="l">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Kariyer ve Mezun Ofisi Koordinatörlüğü</a:t>
                      </a:r>
                    </a:p>
                    <a:p>
                      <a:pPr marL="342900" lvl="0" indent="-342900" algn="l">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Kalite Koordinatörlüğü</a:t>
                      </a:r>
                    </a:p>
                    <a:p>
                      <a:pPr marL="342900" lvl="0" indent="-342900" algn="l">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Bilgi ve İletişim Ofisi Koordinatörlüğü</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256" marR="27256" marT="0" marB="0" anchor="ctr"/>
                </a:tc>
                <a:extLst>
                  <a:ext uri="{0D108BD9-81ED-4DB2-BD59-A6C34878D82A}">
                    <a16:rowId xmlns:a16="http://schemas.microsoft.com/office/drawing/2014/main" val="2962065041"/>
                  </a:ext>
                </a:extLst>
              </a:tr>
            </a:tbl>
          </a:graphicData>
        </a:graphic>
      </p:graphicFrame>
      <p:sp>
        <p:nvSpPr>
          <p:cNvPr id="7" name="Metin kutusu 6">
            <a:extLst>
              <a:ext uri="{FF2B5EF4-FFF2-40B4-BE49-F238E27FC236}">
                <a16:creationId xmlns:a16="http://schemas.microsoft.com/office/drawing/2014/main" id="{76B37CDD-2E25-145E-F777-D8FBB98ABDDA}"/>
              </a:ext>
            </a:extLst>
          </p:cNvPr>
          <p:cNvSpPr txBox="1"/>
          <p:nvPr/>
        </p:nvSpPr>
        <p:spPr>
          <a:xfrm>
            <a:off x="632388" y="831299"/>
            <a:ext cx="8978782" cy="400110"/>
          </a:xfrm>
          <a:prstGeom prst="rect">
            <a:avLst/>
          </a:prstGeom>
          <a:noFill/>
        </p:spPr>
        <p:txBody>
          <a:bodyPr wrap="square" rtlCol="0">
            <a:spAutoFit/>
          </a:bodyPr>
          <a:lstStyle/>
          <a:p>
            <a:r>
              <a:rPr lang="tr-TR" sz="2000" b="1" dirty="0">
                <a:solidFill>
                  <a:srgbClr val="192E5A"/>
                </a:solidFill>
              </a:rPr>
              <a:t>2025-2029 Stratejik Plan Performans Göstergelerinin Hesaplama Yöntemleri</a:t>
            </a:r>
          </a:p>
        </p:txBody>
      </p:sp>
    </p:spTree>
    <p:extLst>
      <p:ext uri="{BB962C8B-B14F-4D97-AF65-F5344CB8AC3E}">
        <p14:creationId xmlns:p14="http://schemas.microsoft.com/office/powerpoint/2010/main" val="236226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84BED4B-E60A-BB3D-2BAC-324AE7057937}"/>
            </a:ext>
          </a:extLst>
        </p:cNvPr>
        <p:cNvGrpSpPr/>
        <p:nvPr/>
      </p:nvGrpSpPr>
      <p:grpSpPr>
        <a:xfrm>
          <a:off x="0" y="0"/>
          <a:ext cx="0" cy="0"/>
          <a:chOff x="0" y="0"/>
          <a:chExt cx="0" cy="0"/>
        </a:xfrm>
      </p:grpSpPr>
      <p:graphicFrame>
        <p:nvGraphicFramePr>
          <p:cNvPr id="3" name="İçerik Yer Tutucusu 5">
            <a:extLst>
              <a:ext uri="{FF2B5EF4-FFF2-40B4-BE49-F238E27FC236}">
                <a16:creationId xmlns:a16="http://schemas.microsoft.com/office/drawing/2014/main" id="{3BCC493A-0FC8-DC5D-F0D2-18C80251A218}"/>
              </a:ext>
            </a:extLst>
          </p:cNvPr>
          <p:cNvGraphicFramePr>
            <a:graphicFrameLocks/>
          </p:cNvGraphicFramePr>
          <p:nvPr>
            <p:extLst>
              <p:ext uri="{D42A27DB-BD31-4B8C-83A1-F6EECF244321}">
                <p14:modId xmlns:p14="http://schemas.microsoft.com/office/powerpoint/2010/main" val="3848838281"/>
              </p:ext>
            </p:extLst>
          </p:nvPr>
        </p:nvGraphicFramePr>
        <p:xfrm>
          <a:off x="527071" y="1044033"/>
          <a:ext cx="10907091" cy="4769934"/>
        </p:xfrm>
        <a:graphic>
          <a:graphicData uri="http://schemas.openxmlformats.org/drawingml/2006/table">
            <a:tbl>
              <a:tblPr firstRow="1" firstCol="1" bandRow="1">
                <a:tableStyleId>{5C22544A-7EE6-4342-B048-85BDC9FD1C3A}</a:tableStyleId>
              </a:tblPr>
              <a:tblGrid>
                <a:gridCol w="3236500">
                  <a:extLst>
                    <a:ext uri="{9D8B030D-6E8A-4147-A177-3AD203B41FA5}">
                      <a16:colId xmlns:a16="http://schemas.microsoft.com/office/drawing/2014/main" val="360274147"/>
                    </a:ext>
                  </a:extLst>
                </a:gridCol>
                <a:gridCol w="1370909">
                  <a:extLst>
                    <a:ext uri="{9D8B030D-6E8A-4147-A177-3AD203B41FA5}">
                      <a16:colId xmlns:a16="http://schemas.microsoft.com/office/drawing/2014/main" val="2838710973"/>
                    </a:ext>
                  </a:extLst>
                </a:gridCol>
                <a:gridCol w="2042521">
                  <a:extLst>
                    <a:ext uri="{9D8B030D-6E8A-4147-A177-3AD203B41FA5}">
                      <a16:colId xmlns:a16="http://schemas.microsoft.com/office/drawing/2014/main" val="3721681321"/>
                    </a:ext>
                  </a:extLst>
                </a:gridCol>
                <a:gridCol w="850951">
                  <a:extLst>
                    <a:ext uri="{9D8B030D-6E8A-4147-A177-3AD203B41FA5}">
                      <a16:colId xmlns:a16="http://schemas.microsoft.com/office/drawing/2014/main" val="2153753169"/>
                    </a:ext>
                  </a:extLst>
                </a:gridCol>
                <a:gridCol w="853358">
                  <a:extLst>
                    <a:ext uri="{9D8B030D-6E8A-4147-A177-3AD203B41FA5}">
                      <a16:colId xmlns:a16="http://schemas.microsoft.com/office/drawing/2014/main" val="580133714"/>
                    </a:ext>
                  </a:extLst>
                </a:gridCol>
                <a:gridCol w="853358">
                  <a:extLst>
                    <a:ext uri="{9D8B030D-6E8A-4147-A177-3AD203B41FA5}">
                      <a16:colId xmlns:a16="http://schemas.microsoft.com/office/drawing/2014/main" val="3067087655"/>
                    </a:ext>
                  </a:extLst>
                </a:gridCol>
                <a:gridCol w="853358">
                  <a:extLst>
                    <a:ext uri="{9D8B030D-6E8A-4147-A177-3AD203B41FA5}">
                      <a16:colId xmlns:a16="http://schemas.microsoft.com/office/drawing/2014/main" val="2405009094"/>
                    </a:ext>
                  </a:extLst>
                </a:gridCol>
                <a:gridCol w="846136">
                  <a:extLst>
                    <a:ext uri="{9D8B030D-6E8A-4147-A177-3AD203B41FA5}">
                      <a16:colId xmlns:a16="http://schemas.microsoft.com/office/drawing/2014/main" val="1843421292"/>
                    </a:ext>
                  </a:extLst>
                </a:gridCol>
              </a:tblGrid>
              <a:tr h="204276">
                <a:tc>
                  <a:txBody>
                    <a:bodyPr/>
                    <a:lstStyle/>
                    <a:p>
                      <a:pPr>
                        <a:lnSpc>
                          <a:spcPct val="107000"/>
                        </a:lnSpc>
                        <a:spcAft>
                          <a:spcPts val="800"/>
                        </a:spcAft>
                      </a:pPr>
                      <a:r>
                        <a:rPr lang="tr-TR" sz="1000" dirty="0">
                          <a:effectLst/>
                        </a:rPr>
                        <a:t>Amaç (A1)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Eğitim – öğretimin kalitesini artırmak ve sürdürülebilirliğini sağlamak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64747605"/>
                  </a:ext>
                </a:extLst>
              </a:tr>
              <a:tr h="204276">
                <a:tc>
                  <a:txBody>
                    <a:bodyPr/>
                    <a:lstStyle/>
                    <a:p>
                      <a:pPr>
                        <a:lnSpc>
                          <a:spcPct val="107000"/>
                        </a:lnSpc>
                        <a:spcAft>
                          <a:spcPts val="800"/>
                        </a:spcAft>
                      </a:pPr>
                      <a:r>
                        <a:rPr lang="tr-TR" sz="1000">
                          <a:effectLst/>
                        </a:rPr>
                        <a:t>Hedef (H1.2)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Eğitim-öğretim faaliyetlerini araştırma-geliştirme faaliyetleriyle bütünleştirmek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80317495"/>
                  </a:ext>
                </a:extLst>
              </a:tr>
              <a:tr h="418103">
                <a:tc>
                  <a:txBody>
                    <a:bodyPr/>
                    <a:lstStyle/>
                    <a:p>
                      <a:pPr>
                        <a:lnSpc>
                          <a:spcPct val="107000"/>
                        </a:lnSpc>
                        <a:spcAft>
                          <a:spcPts val="800"/>
                        </a:spcAft>
                      </a:pPr>
                      <a:r>
                        <a:rPr lang="tr-TR" sz="1000">
                          <a:effectLst/>
                        </a:rPr>
                        <a:t>Amacın İlgili Olduğu Program/Alt 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dirty="0">
                          <a:effectLst/>
                        </a:rPr>
                        <a:t>Araştırma, Geliştirme ve Yenilik / Yükseköğretimde Bilimsel Araştırma ve Geliştirme</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23001234"/>
                  </a:ext>
                </a:extLst>
              </a:tr>
              <a:tr h="418103">
                <a:tc>
                  <a:txBody>
                    <a:bodyPr/>
                    <a:lstStyle/>
                    <a:p>
                      <a:pPr>
                        <a:lnSpc>
                          <a:spcPct val="107000"/>
                        </a:lnSpc>
                        <a:spcAft>
                          <a:spcPts val="800"/>
                        </a:spcAft>
                      </a:pPr>
                      <a:r>
                        <a:rPr lang="tr-TR" sz="1000">
                          <a:effectLst/>
                        </a:rPr>
                        <a:t>Amacın İlişkili Olduğu Alt Program Hedefi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nSpc>
                          <a:spcPct val="107000"/>
                        </a:lnSpc>
                        <a:spcAft>
                          <a:spcPts val="800"/>
                        </a:spcAft>
                      </a:pPr>
                      <a:r>
                        <a:rPr lang="tr-TR" sz="1000">
                          <a:effectLst/>
                        </a:rPr>
                        <a:t>Yükseköğretim Kurumlarının Bilimsel Araştırma Projeleri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45560382"/>
                  </a:ext>
                </a:extLst>
              </a:tr>
              <a:tr h="631931">
                <a:tc>
                  <a:txBody>
                    <a:bodyPr/>
                    <a:lstStyle/>
                    <a:p>
                      <a:pPr algn="ctr">
                        <a:lnSpc>
                          <a:spcPct val="107000"/>
                        </a:lnSpc>
                        <a:spcAft>
                          <a:spcPts val="800"/>
                        </a:spcAft>
                      </a:pPr>
                      <a:r>
                        <a:rPr lang="tr-TR" sz="1000">
                          <a:effectLst/>
                        </a:rPr>
                        <a:t> </a:t>
                      </a:r>
                    </a:p>
                    <a:p>
                      <a:pPr>
                        <a:lnSpc>
                          <a:spcPct val="107000"/>
                        </a:lnSpc>
                        <a:spcAft>
                          <a:spcPts val="800"/>
                        </a:spcAft>
                      </a:pPr>
                      <a:r>
                        <a:rPr lang="tr-TR" sz="1000">
                          <a:effectLst/>
                        </a:rPr>
                        <a:t>Performans Göstergeleri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Hedef Etkisi </a:t>
                      </a:r>
                    </a:p>
                    <a:p>
                      <a:pPr algn="ctr">
                        <a:lnSpc>
                          <a:spcPct val="107000"/>
                        </a:lnSpc>
                        <a:spcAft>
                          <a:spcPts val="800"/>
                        </a:spcAft>
                      </a:pPr>
                      <a:r>
                        <a:rPr lang="tr-TR" sz="1000" dirty="0">
                          <a:effectLs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Plan Dönemi başlangıç Değeri (2024)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2029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1562174"/>
                  </a:ext>
                </a:extLst>
              </a:tr>
              <a:tr h="631931">
                <a:tc>
                  <a:txBody>
                    <a:bodyPr/>
                    <a:lstStyle/>
                    <a:p>
                      <a:pPr>
                        <a:lnSpc>
                          <a:spcPct val="107000"/>
                        </a:lnSpc>
                        <a:spcAft>
                          <a:spcPts val="800"/>
                        </a:spcAft>
                      </a:pPr>
                      <a:r>
                        <a:rPr lang="tr-TR" sz="1000">
                          <a:effectLst/>
                        </a:rPr>
                        <a:t>PG1.2.1. Araştırma projelerine ilgili yılda dâhil edilen öğrenci sayısı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77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83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96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108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119</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7775753"/>
                  </a:ext>
                </a:extLst>
              </a:tr>
              <a:tr h="418103">
                <a:tc>
                  <a:txBody>
                    <a:bodyPr/>
                    <a:lstStyle/>
                    <a:p>
                      <a:pPr>
                        <a:lnSpc>
                          <a:spcPct val="107000"/>
                        </a:lnSpc>
                        <a:spcAft>
                          <a:spcPts val="800"/>
                        </a:spcAft>
                      </a:pPr>
                      <a:r>
                        <a:rPr lang="tr-TR" sz="1000" dirty="0">
                          <a:effectLst/>
                        </a:rPr>
                        <a:t>PG1.2.2. Proje destekli lisans bitirme tezi sayısı </a:t>
                      </a:r>
                      <a:r>
                        <a:rPr lang="tr-TR" sz="1000" dirty="0">
                          <a:effectLst/>
                          <a:highlight>
                            <a:srgbClr val="192E5A"/>
                          </a:highligh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7</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98654149"/>
                  </a:ext>
                </a:extLst>
              </a:tr>
              <a:tr h="418103">
                <a:tc>
                  <a:txBody>
                    <a:bodyPr/>
                    <a:lstStyle/>
                    <a:p>
                      <a:pPr>
                        <a:lnSpc>
                          <a:spcPct val="107000"/>
                        </a:lnSpc>
                        <a:spcAft>
                          <a:spcPts val="800"/>
                        </a:spcAft>
                      </a:pPr>
                      <a:r>
                        <a:rPr lang="tr-TR" sz="1000" dirty="0">
                          <a:effectLst/>
                        </a:rPr>
                        <a:t>PG1.2.3. Proje destekli lisanüstü tez sayısı </a:t>
                      </a:r>
                      <a:r>
                        <a:rPr lang="tr-TR" sz="1000" dirty="0">
                          <a:effectLst/>
                          <a:highlight>
                            <a:srgbClr val="192E5A"/>
                          </a:highligh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16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2134249"/>
                  </a:ext>
                </a:extLst>
              </a:tr>
              <a:tr h="631931">
                <a:tc>
                  <a:txBody>
                    <a:bodyPr/>
                    <a:lstStyle/>
                    <a:p>
                      <a:pPr>
                        <a:lnSpc>
                          <a:spcPct val="107000"/>
                        </a:lnSpc>
                        <a:spcAft>
                          <a:spcPts val="800"/>
                        </a:spcAft>
                      </a:pPr>
                      <a:r>
                        <a:rPr lang="tr-TR" sz="1000" dirty="0">
                          <a:effectLst/>
                        </a:rPr>
                        <a:t>PG1.2.4. Lisansüstü öğrencilerinin yer aldığı yayın sayısı </a:t>
                      </a:r>
                      <a:r>
                        <a:rPr lang="tr-TR" sz="1000" dirty="0">
                          <a:effectLst/>
                          <a:highlight>
                            <a:srgbClr val="192E5A"/>
                          </a:highlight>
                        </a:rPr>
                        <a: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dirty="0">
                          <a:effectLst/>
                        </a:rPr>
                        <a:t>20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35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40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45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000">
                          <a:effectLst/>
                        </a:rPr>
                        <a:t>50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1445134"/>
                  </a:ext>
                </a:extLst>
              </a:tr>
              <a:tr h="204276">
                <a:tc>
                  <a:txBody>
                    <a:bodyPr/>
                    <a:lstStyle/>
                    <a:p>
                      <a:pPr>
                        <a:lnSpc>
                          <a:spcPct val="107000"/>
                        </a:lnSpc>
                        <a:spcAft>
                          <a:spcPts val="800"/>
                        </a:spcAft>
                      </a:pPr>
                      <a:r>
                        <a:rPr lang="tr-TR" sz="1000">
                          <a:effectLst/>
                        </a:rPr>
                        <a:t>Sorumlu Birim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gn="just">
                        <a:lnSpc>
                          <a:spcPct val="107000"/>
                        </a:lnSpc>
                        <a:spcAft>
                          <a:spcPts val="800"/>
                        </a:spcAft>
                      </a:pPr>
                      <a:r>
                        <a:rPr lang="tr-TR" sz="1000">
                          <a:effectLst/>
                        </a:rPr>
                        <a:t>Bilimsel Araştırma Projeleri Koordinatörlüğü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49530756"/>
                  </a:ext>
                </a:extLst>
              </a:tr>
              <a:tr h="588901">
                <a:tc>
                  <a:txBody>
                    <a:bodyPr/>
                    <a:lstStyle/>
                    <a:p>
                      <a:pPr>
                        <a:lnSpc>
                          <a:spcPct val="107000"/>
                        </a:lnSpc>
                        <a:spcAft>
                          <a:spcPts val="800"/>
                        </a:spcAft>
                      </a:pPr>
                      <a:r>
                        <a:rPr lang="tr-TR" sz="1000">
                          <a:effectLst/>
                        </a:rPr>
                        <a:t>İş Birliği Yapılacak Birim(ler)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Proje Ofisi Koordinatörlüğü</a:t>
                      </a:r>
                    </a:p>
                    <a:p>
                      <a:pPr marL="342900" lvl="0" indent="-342900" algn="just">
                        <a:lnSpc>
                          <a:spcPct val="107000"/>
                        </a:lnSpc>
                        <a:spcBef>
                          <a:spcPts val="305"/>
                        </a:spcBef>
                        <a:spcAft>
                          <a:spcPts val="800"/>
                        </a:spcAft>
                        <a:buSzPts val="1000"/>
                        <a:buFont typeface="Times New Roman" panose="02020603050405020304" pitchFamily="18" charset="0"/>
                        <a:buChar char="•"/>
                        <a:tabLst>
                          <a:tab pos="179705" algn="l"/>
                        </a:tabLst>
                      </a:pPr>
                      <a:r>
                        <a:rPr lang="tr-TR" sz="1000" dirty="0">
                          <a:effectLst/>
                        </a:rPr>
                        <a:t>Tüm Akademik Birimler</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06295667"/>
                  </a:ext>
                </a:extLst>
              </a:tr>
            </a:tbl>
          </a:graphicData>
        </a:graphic>
      </p:graphicFrame>
      <p:sp>
        <p:nvSpPr>
          <p:cNvPr id="4" name="Metin kutusu 3">
            <a:extLst>
              <a:ext uri="{FF2B5EF4-FFF2-40B4-BE49-F238E27FC236}">
                <a16:creationId xmlns:a16="http://schemas.microsoft.com/office/drawing/2014/main" id="{969DE91E-088E-6ACD-4ACA-87915FE0ABD3}"/>
              </a:ext>
            </a:extLst>
          </p:cNvPr>
          <p:cNvSpPr txBox="1"/>
          <p:nvPr/>
        </p:nvSpPr>
        <p:spPr>
          <a:xfrm>
            <a:off x="527071" y="369564"/>
            <a:ext cx="8978782" cy="400110"/>
          </a:xfrm>
          <a:prstGeom prst="rect">
            <a:avLst/>
          </a:prstGeom>
          <a:noFill/>
        </p:spPr>
        <p:txBody>
          <a:bodyPr wrap="square" rtlCol="0">
            <a:spAutoFit/>
          </a:bodyPr>
          <a:lstStyle/>
          <a:p>
            <a:r>
              <a:rPr lang="tr-TR" sz="2000" b="1" dirty="0">
                <a:solidFill>
                  <a:srgbClr val="192E5A"/>
                </a:solidFill>
              </a:rPr>
              <a:t>2025-2029 Stratejik Planı Performans Göstergeleri</a:t>
            </a:r>
          </a:p>
        </p:txBody>
      </p:sp>
    </p:spTree>
    <p:extLst>
      <p:ext uri="{BB962C8B-B14F-4D97-AF65-F5344CB8AC3E}">
        <p14:creationId xmlns:p14="http://schemas.microsoft.com/office/powerpoint/2010/main" val="184745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3359</TotalTime>
  <Words>8075</Words>
  <Application>Microsoft Office PowerPoint</Application>
  <PresentationFormat>Geniş ekran</PresentationFormat>
  <Paragraphs>1446</Paragraphs>
  <Slides>46</Slides>
  <Notes>6</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46</vt:i4>
      </vt:variant>
    </vt:vector>
  </HeadingPairs>
  <TitlesOfParts>
    <vt:vector size="52" baseType="lpstr">
      <vt:lpstr>Arial</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 P350</dc:creator>
  <cp:lastModifiedBy>Oguz</cp:lastModifiedBy>
  <cp:revision>83</cp:revision>
  <dcterms:created xsi:type="dcterms:W3CDTF">2025-02-24T05:15:38Z</dcterms:created>
  <dcterms:modified xsi:type="dcterms:W3CDTF">2025-05-20T06:27:01Z</dcterms:modified>
</cp:coreProperties>
</file>